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 id="2147483682" r:id="rId2"/>
    <p:sldMasterId id="2147483683" r:id="rId3"/>
  </p:sldMasterIdLst>
  <p:notesMasterIdLst>
    <p:notesMasterId r:id="rId55"/>
  </p:notesMasterIdLst>
  <p:sldIdLst>
    <p:sldId id="256" r:id="rId4"/>
    <p:sldId id="258" r:id="rId5"/>
    <p:sldId id="270" r:id="rId6"/>
    <p:sldId id="271" r:id="rId7"/>
    <p:sldId id="272" r:id="rId8"/>
    <p:sldId id="322" r:id="rId9"/>
    <p:sldId id="273" r:id="rId10"/>
    <p:sldId id="274" r:id="rId11"/>
    <p:sldId id="321" r:id="rId12"/>
    <p:sldId id="275" r:id="rId13"/>
    <p:sldId id="277" r:id="rId14"/>
    <p:sldId id="282" r:id="rId15"/>
    <p:sldId id="283" r:id="rId16"/>
    <p:sldId id="284" r:id="rId17"/>
    <p:sldId id="285" r:id="rId18"/>
    <p:sldId id="286" r:id="rId19"/>
    <p:sldId id="287" r:id="rId20"/>
    <p:sldId id="288" r:id="rId21"/>
    <p:sldId id="289" r:id="rId22"/>
    <p:sldId id="290" r:id="rId23"/>
    <p:sldId id="306" r:id="rId24"/>
    <p:sldId id="307" r:id="rId25"/>
    <p:sldId id="308" r:id="rId26"/>
    <p:sldId id="309" r:id="rId27"/>
    <p:sldId id="310" r:id="rId28"/>
    <p:sldId id="311" r:id="rId29"/>
    <p:sldId id="312" r:id="rId30"/>
    <p:sldId id="291" r:id="rId31"/>
    <p:sldId id="292" r:id="rId32"/>
    <p:sldId id="293" r:id="rId33"/>
    <p:sldId id="294" r:id="rId34"/>
    <p:sldId id="295" r:id="rId35"/>
    <p:sldId id="296" r:id="rId36"/>
    <p:sldId id="297" r:id="rId37"/>
    <p:sldId id="299" r:id="rId38"/>
    <p:sldId id="300" r:id="rId39"/>
    <p:sldId id="301" r:id="rId40"/>
    <p:sldId id="302" r:id="rId41"/>
    <p:sldId id="303" r:id="rId42"/>
    <p:sldId id="304" r:id="rId43"/>
    <p:sldId id="305" r:id="rId44"/>
    <p:sldId id="298" r:id="rId45"/>
    <p:sldId id="313" r:id="rId46"/>
    <p:sldId id="261" r:id="rId47"/>
    <p:sldId id="262" r:id="rId48"/>
    <p:sldId id="257" r:id="rId49"/>
    <p:sldId id="269" r:id="rId50"/>
    <p:sldId id="259" r:id="rId51"/>
    <p:sldId id="320" r:id="rId52"/>
    <p:sldId id="278" r:id="rId53"/>
    <p:sldId id="276" r:id="rId54"/>
  </p:sldIdLst>
  <p:sldSz cx="9144000" cy="5143500" type="screen16x9"/>
  <p:notesSz cx="6858000" cy="9144000"/>
  <p:embeddedFontLst>
    <p:embeddedFont>
      <p:font typeface="Google Sans" panose="020B0503030502040204" pitchFamily="34" charset="0"/>
      <p:regular r:id="rId56"/>
      <p:bold r:id="rId57"/>
      <p:italic r:id="rId58"/>
      <p:boldItalic r:id="rId59"/>
    </p:embeddedFont>
    <p:embeddedFont>
      <p:font typeface="Google Sans Medium" panose="020B0503030502040204" pitchFamily="34" charset="0"/>
      <p:regular r:id="rId60"/>
      <p:bold r:id="rId61"/>
      <p:italic r:id="rId62"/>
      <p:boldItalic r:id="rId63"/>
    </p:embeddedFont>
    <p:embeddedFont>
      <p:font typeface="Helvetica Neue Light" panose="02000403000000020004" pitchFamily="2" charset="0"/>
      <p:regular r:id="rId64"/>
      <p:bold r:id="rId65"/>
      <p:italic r:id="rId66"/>
      <p:boldItalic r:id="rId67"/>
    </p:embeddedFont>
    <p:embeddedFont>
      <p:font typeface="Roboto" panose="02000000000000000000" pitchFamily="2" charset="0"/>
      <p:regular r:id="rId68"/>
      <p:bold r:id="rId69"/>
      <p:italic r:id="rId70"/>
      <p:boldItalic r:id="rId71"/>
    </p:embeddedFont>
    <p:embeddedFont>
      <p:font typeface="Tahoma" panose="020B0604030504040204" pitchFamily="34" charset="0"/>
      <p:regular r:id="rId72"/>
      <p:bold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3"/>
    <p:restoredTop sz="94679"/>
  </p:normalViewPr>
  <p:slideViewPr>
    <p:cSldViewPr snapToGrid="0">
      <p:cViewPr varScale="1">
        <p:scale>
          <a:sx n="203" d="100"/>
          <a:sy n="203" d="100"/>
        </p:scale>
        <p:origin x="192" y="31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notesMaster" Target="notesMasters/notesMaster1.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91E6B6-5C93-9449-9EBD-4854F8235E8C}"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3D784C5D-46BD-4946-BD02-F94455667121}">
      <dgm:prSet phldrT="[Text]" custT="1"/>
      <dgm:spPr>
        <a:noFill/>
      </dgm:spPr>
      <dgm:t>
        <a:bodyPr/>
        <a:lstStyle/>
        <a:p>
          <a:endParaRPr lang="en-US" sz="2000" dirty="0">
            <a:latin typeface="Arial"/>
          </a:endParaRPr>
        </a:p>
        <a:p>
          <a:endParaRPr lang="en-US" sz="2000" dirty="0">
            <a:latin typeface="Arial"/>
          </a:endParaRPr>
        </a:p>
        <a:p>
          <a:endParaRPr lang="en-US" sz="2000" dirty="0">
            <a:solidFill>
              <a:schemeClr val="tx2"/>
            </a:solidFill>
            <a:latin typeface="Arial"/>
          </a:endParaRPr>
        </a:p>
        <a:p>
          <a:r>
            <a:rPr lang="en-US" sz="2000" dirty="0">
              <a:solidFill>
                <a:schemeClr val="bg2"/>
              </a:solidFill>
              <a:latin typeface="Arial"/>
            </a:rPr>
            <a:t>Apigee Edge API Services</a:t>
          </a:r>
        </a:p>
      </dgm:t>
    </dgm:pt>
    <dgm:pt modelId="{5C1879EB-E66B-1A44-916F-3323E572A487}" type="parTrans" cxnId="{9BEC5073-AB4D-5C41-9DBA-10E2A041ABD1}">
      <dgm:prSet/>
      <dgm:spPr/>
      <dgm:t>
        <a:bodyPr/>
        <a:lstStyle/>
        <a:p>
          <a:endParaRPr lang="en-US"/>
        </a:p>
      </dgm:t>
    </dgm:pt>
    <dgm:pt modelId="{1BA6D013-49EE-7147-B74C-72F4153B5260}" type="sibTrans" cxnId="{9BEC5073-AB4D-5C41-9DBA-10E2A041ABD1}">
      <dgm:prSet/>
      <dgm:spPr/>
      <dgm:t>
        <a:bodyPr/>
        <a:lstStyle/>
        <a:p>
          <a:endParaRPr lang="en-US"/>
        </a:p>
      </dgm:t>
    </dgm:pt>
    <dgm:pt modelId="{53D161EA-FA22-F247-9851-51E2CCB5F3F6}">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Protocol Transformation: </a:t>
          </a:r>
          <a:r>
            <a:rPr lang="en-US" dirty="0">
              <a:solidFill>
                <a:schemeClr val="accent2">
                  <a:lumMod val="50000"/>
                </a:schemeClr>
              </a:solidFill>
            </a:rPr>
            <a:t>Enhanced connectivity</a:t>
          </a:r>
        </a:p>
      </dgm:t>
    </dgm:pt>
    <dgm:pt modelId="{C96264BD-B8CC-784C-B365-BF73B39CEBE2}" type="parTrans" cxnId="{786FD17C-E507-EC4F-BA25-2EF4CAAD3595}">
      <dgm:prSet/>
      <dgm:spPr>
        <a:solidFill>
          <a:schemeClr val="bg1"/>
        </a:solidFill>
        <a:ln w="19050">
          <a:solidFill>
            <a:schemeClr val="accent3">
              <a:lumMod val="50000"/>
            </a:schemeClr>
          </a:solidFill>
        </a:ln>
      </dgm:spPr>
      <dgm:t>
        <a:bodyPr/>
        <a:lstStyle/>
        <a:p>
          <a:endParaRPr lang="en-US"/>
        </a:p>
      </dgm:t>
    </dgm:pt>
    <dgm:pt modelId="{E65B13D7-2FC8-FC49-B3B4-B1CEFD44F765}" type="sibTrans" cxnId="{786FD17C-E507-EC4F-BA25-2EF4CAAD3595}">
      <dgm:prSet/>
      <dgm:spPr/>
      <dgm:t>
        <a:bodyPr/>
        <a:lstStyle/>
        <a:p>
          <a:endParaRPr lang="en-US"/>
        </a:p>
      </dgm:t>
    </dgm:pt>
    <dgm:pt modelId="{785437DE-A2F2-5043-A933-5655A79C5D2A}">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Optimization: </a:t>
          </a:r>
          <a:r>
            <a:rPr lang="en-US" dirty="0">
              <a:solidFill>
                <a:schemeClr val="accent2">
                  <a:lumMod val="50000"/>
                </a:schemeClr>
              </a:solidFill>
            </a:rPr>
            <a:t>High performance</a:t>
          </a:r>
        </a:p>
      </dgm:t>
    </dgm:pt>
    <dgm:pt modelId="{FE5065FF-E1BC-CE45-BBC6-D34185C18B22}" type="parTrans" cxnId="{9827FF7F-1A98-7D4A-8D27-23CA3E4FB297}">
      <dgm:prSet/>
      <dgm:spPr>
        <a:solidFill>
          <a:schemeClr val="bg1"/>
        </a:solidFill>
        <a:ln w="19050">
          <a:solidFill>
            <a:schemeClr val="accent3">
              <a:lumMod val="50000"/>
            </a:schemeClr>
          </a:solidFill>
        </a:ln>
      </dgm:spPr>
      <dgm:t>
        <a:bodyPr/>
        <a:lstStyle/>
        <a:p>
          <a:endParaRPr lang="en-US"/>
        </a:p>
      </dgm:t>
    </dgm:pt>
    <dgm:pt modelId="{FCCFD29D-4B8E-134B-A35C-D09A0C94D756}" type="sibTrans" cxnId="{9827FF7F-1A98-7D4A-8D27-23CA3E4FB297}">
      <dgm:prSet/>
      <dgm:spPr/>
      <dgm:t>
        <a:bodyPr/>
        <a:lstStyle/>
        <a:p>
          <a:endParaRPr lang="en-US"/>
        </a:p>
      </dgm:t>
    </dgm:pt>
    <dgm:pt modelId="{58080904-4F8F-A249-8349-C84BF2766A10}">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Versioning and Enrichment: </a:t>
          </a:r>
          <a:r>
            <a:rPr lang="en-US" b="0" dirty="0">
              <a:solidFill>
                <a:schemeClr val="accent2">
                  <a:lumMod val="50000"/>
                </a:schemeClr>
              </a:solidFill>
            </a:rPr>
            <a:t>M</a:t>
          </a:r>
          <a:r>
            <a:rPr lang="en-US" dirty="0">
              <a:solidFill>
                <a:schemeClr val="accent2">
                  <a:lumMod val="50000"/>
                </a:schemeClr>
              </a:solidFill>
            </a:rPr>
            <a:t>anagement and integration</a:t>
          </a:r>
        </a:p>
      </dgm:t>
    </dgm:pt>
    <dgm:pt modelId="{BF97AC17-BE17-274C-85C0-9E87E88E6AB7}" type="parTrans" cxnId="{28D23DD8-B42D-B049-8690-049786659490}">
      <dgm:prSet/>
      <dgm:spPr>
        <a:solidFill>
          <a:schemeClr val="bg1"/>
        </a:solidFill>
        <a:ln w="19050">
          <a:solidFill>
            <a:schemeClr val="accent3">
              <a:lumMod val="50000"/>
            </a:schemeClr>
          </a:solidFill>
        </a:ln>
      </dgm:spPr>
      <dgm:t>
        <a:bodyPr/>
        <a:lstStyle/>
        <a:p>
          <a:endParaRPr lang="en-US"/>
        </a:p>
      </dgm:t>
    </dgm:pt>
    <dgm:pt modelId="{DD288FDF-CCCE-1A42-AA00-393FE7C24A71}" type="sibTrans" cxnId="{28D23DD8-B42D-B049-8690-049786659490}">
      <dgm:prSet/>
      <dgm:spPr/>
      <dgm:t>
        <a:bodyPr/>
        <a:lstStyle/>
        <a:p>
          <a:endParaRPr lang="en-US"/>
        </a:p>
      </dgm:t>
    </dgm:pt>
    <dgm:pt modelId="{702959AB-A5DF-644B-8643-F5F81EA7D310}">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Security: </a:t>
          </a:r>
          <a:r>
            <a:rPr lang="en-US" dirty="0">
              <a:solidFill>
                <a:schemeClr val="accent2">
                  <a:lumMod val="50000"/>
                </a:schemeClr>
              </a:solidFill>
            </a:rPr>
            <a:t>Protection of key systems</a:t>
          </a:r>
        </a:p>
      </dgm:t>
    </dgm:pt>
    <dgm:pt modelId="{F12FBE87-968D-F342-9EC8-F19038201AEF}" type="parTrans" cxnId="{508A96F4-0193-1E44-AA8A-B0D6D597268C}">
      <dgm:prSet/>
      <dgm:spPr>
        <a:solidFill>
          <a:schemeClr val="bg1"/>
        </a:solidFill>
        <a:ln w="19050">
          <a:solidFill>
            <a:schemeClr val="accent3">
              <a:lumMod val="50000"/>
            </a:schemeClr>
          </a:solidFill>
        </a:ln>
      </dgm:spPr>
      <dgm:t>
        <a:bodyPr/>
        <a:lstStyle/>
        <a:p>
          <a:endParaRPr lang="en-US"/>
        </a:p>
      </dgm:t>
    </dgm:pt>
    <dgm:pt modelId="{EC582F18-D110-9645-B116-E7BAE28904DF}" type="sibTrans" cxnId="{508A96F4-0193-1E44-AA8A-B0D6D597268C}">
      <dgm:prSet/>
      <dgm:spPr/>
      <dgm:t>
        <a:bodyPr/>
        <a:lstStyle/>
        <a:p>
          <a:endParaRPr lang="en-US"/>
        </a:p>
      </dgm:t>
    </dgm:pt>
    <dgm:pt modelId="{BCB080B3-FA1B-C240-898E-11E9613CE1AC}">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Scripting:</a:t>
          </a:r>
          <a:r>
            <a:rPr lang="en-US" dirty="0">
              <a:solidFill>
                <a:schemeClr val="accent2">
                  <a:lumMod val="50000"/>
                </a:schemeClr>
              </a:solidFill>
            </a:rPr>
            <a:t> </a:t>
          </a:r>
        </a:p>
        <a:p>
          <a:r>
            <a:rPr lang="en-US" dirty="0">
              <a:solidFill>
                <a:schemeClr val="accent2">
                  <a:lumMod val="50000"/>
                </a:schemeClr>
              </a:solidFill>
            </a:rPr>
            <a:t>Build or reuse custom logic</a:t>
          </a:r>
        </a:p>
      </dgm:t>
    </dgm:pt>
    <dgm:pt modelId="{9DCD6392-49B9-AA4D-B53E-DD4BC314745B}" type="parTrans" cxnId="{23535A77-2353-124B-8D8F-942B8F334FCF}">
      <dgm:prSet/>
      <dgm:spPr>
        <a:solidFill>
          <a:schemeClr val="bg1"/>
        </a:solidFill>
        <a:ln w="19050">
          <a:solidFill>
            <a:schemeClr val="accent3">
              <a:lumMod val="50000"/>
            </a:schemeClr>
          </a:solidFill>
        </a:ln>
      </dgm:spPr>
      <dgm:t>
        <a:bodyPr/>
        <a:lstStyle/>
        <a:p>
          <a:endParaRPr lang="en-US"/>
        </a:p>
      </dgm:t>
    </dgm:pt>
    <dgm:pt modelId="{27A40CB9-28A6-014E-A860-B2385B4223C0}" type="sibTrans" cxnId="{23535A77-2353-124B-8D8F-942B8F334FCF}">
      <dgm:prSet/>
      <dgm:spPr/>
      <dgm:t>
        <a:bodyPr/>
        <a:lstStyle/>
        <a:p>
          <a:endParaRPr lang="en-US"/>
        </a:p>
      </dgm:t>
    </dgm:pt>
    <dgm:pt modelId="{917908F5-DFF5-B441-B637-8DEE42F7F04C}">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Accelerated Development: </a:t>
          </a:r>
          <a:r>
            <a:rPr lang="en-US" dirty="0">
              <a:solidFill>
                <a:schemeClr val="accent2">
                  <a:lumMod val="50000"/>
                </a:schemeClr>
              </a:solidFill>
            </a:rPr>
            <a:t>Mocks for AYTBD components</a:t>
          </a:r>
        </a:p>
      </dgm:t>
    </dgm:pt>
    <dgm:pt modelId="{B6033EB2-93EF-414B-8DE4-4D5582FBA06C}" type="parTrans" cxnId="{2CF55CF2-6D99-CC4B-9316-778A8E67DAA5}">
      <dgm:prSet/>
      <dgm:spPr>
        <a:solidFill>
          <a:schemeClr val="bg1"/>
        </a:solidFill>
        <a:ln w="15875">
          <a:solidFill>
            <a:schemeClr val="accent4">
              <a:lumMod val="50000"/>
            </a:schemeClr>
          </a:solidFill>
        </a:ln>
      </dgm:spPr>
      <dgm:t>
        <a:bodyPr/>
        <a:lstStyle/>
        <a:p>
          <a:endParaRPr lang="en-US"/>
        </a:p>
      </dgm:t>
    </dgm:pt>
    <dgm:pt modelId="{32C47341-39B0-2D48-8CD4-B4EB360CE5AE}" type="sibTrans" cxnId="{2CF55CF2-6D99-CC4B-9316-778A8E67DAA5}">
      <dgm:prSet/>
      <dgm:spPr/>
      <dgm:t>
        <a:bodyPr/>
        <a:lstStyle/>
        <a:p>
          <a:endParaRPr lang="en-US"/>
        </a:p>
      </dgm:t>
    </dgm:pt>
    <dgm:pt modelId="{167CED3C-3102-5246-AEEE-CF678EB3CB46}" type="pres">
      <dgm:prSet presAssocID="{1291E6B6-5C93-9449-9EBD-4854F8235E8C}" presName="cycle" presStyleCnt="0">
        <dgm:presLayoutVars>
          <dgm:chMax val="1"/>
          <dgm:dir/>
          <dgm:animLvl val="ctr"/>
          <dgm:resizeHandles val="exact"/>
        </dgm:presLayoutVars>
      </dgm:prSet>
      <dgm:spPr/>
    </dgm:pt>
    <dgm:pt modelId="{5E7F51A9-D1F7-4947-A65A-CFF4722BD17D}" type="pres">
      <dgm:prSet presAssocID="{3D784C5D-46BD-4946-BD02-F94455667121}" presName="centerShape" presStyleLbl="node0" presStyleIdx="0" presStyleCnt="1" custScaleX="115313" custScaleY="111349"/>
      <dgm:spPr/>
    </dgm:pt>
    <dgm:pt modelId="{305164D8-64E7-AA44-BDB5-AF4B175F39E5}" type="pres">
      <dgm:prSet presAssocID="{C96264BD-B8CC-784C-B365-BF73B39CEBE2}" presName="parTrans" presStyleLbl="bgSibTrans2D1" presStyleIdx="0" presStyleCnt="6"/>
      <dgm:spPr/>
    </dgm:pt>
    <dgm:pt modelId="{589AAEA3-4C1A-644C-A8CA-37F6DAB0A884}" type="pres">
      <dgm:prSet presAssocID="{53D161EA-FA22-F247-9851-51E2CCB5F3F6}" presName="node" presStyleLbl="node1" presStyleIdx="0" presStyleCnt="6">
        <dgm:presLayoutVars>
          <dgm:bulletEnabled val="1"/>
        </dgm:presLayoutVars>
      </dgm:prSet>
      <dgm:spPr/>
    </dgm:pt>
    <dgm:pt modelId="{371459A0-B33F-1B4C-9D7B-5501152D45F6}" type="pres">
      <dgm:prSet presAssocID="{FE5065FF-E1BC-CE45-BBC6-D34185C18B22}" presName="parTrans" presStyleLbl="bgSibTrans2D1" presStyleIdx="1" presStyleCnt="6"/>
      <dgm:spPr/>
    </dgm:pt>
    <dgm:pt modelId="{0F1BF710-A447-F645-87E3-30628449C5C7}" type="pres">
      <dgm:prSet presAssocID="{785437DE-A2F2-5043-A933-5655A79C5D2A}" presName="node" presStyleLbl="node1" presStyleIdx="1" presStyleCnt="6">
        <dgm:presLayoutVars>
          <dgm:bulletEnabled val="1"/>
        </dgm:presLayoutVars>
      </dgm:prSet>
      <dgm:spPr/>
    </dgm:pt>
    <dgm:pt modelId="{D8B3098C-71C0-A345-93F4-60396CE8CCBE}" type="pres">
      <dgm:prSet presAssocID="{BF97AC17-BE17-274C-85C0-9E87E88E6AB7}" presName="parTrans" presStyleLbl="bgSibTrans2D1" presStyleIdx="2" presStyleCnt="6"/>
      <dgm:spPr/>
    </dgm:pt>
    <dgm:pt modelId="{AB25CA3D-ED03-584B-832F-D110A9BA8145}" type="pres">
      <dgm:prSet presAssocID="{58080904-4F8F-A249-8349-C84BF2766A10}" presName="node" presStyleLbl="node1" presStyleIdx="2" presStyleCnt="6">
        <dgm:presLayoutVars>
          <dgm:bulletEnabled val="1"/>
        </dgm:presLayoutVars>
      </dgm:prSet>
      <dgm:spPr/>
    </dgm:pt>
    <dgm:pt modelId="{65F1A371-D8C2-9344-816A-68F9F06A7368}" type="pres">
      <dgm:prSet presAssocID="{F12FBE87-968D-F342-9EC8-F19038201AEF}" presName="parTrans" presStyleLbl="bgSibTrans2D1" presStyleIdx="3" presStyleCnt="6"/>
      <dgm:spPr/>
    </dgm:pt>
    <dgm:pt modelId="{0AA7A9E2-F67B-8A45-80EE-FA56A0A2C905}" type="pres">
      <dgm:prSet presAssocID="{702959AB-A5DF-644B-8643-F5F81EA7D310}" presName="node" presStyleLbl="node1" presStyleIdx="3" presStyleCnt="6">
        <dgm:presLayoutVars>
          <dgm:bulletEnabled val="1"/>
        </dgm:presLayoutVars>
      </dgm:prSet>
      <dgm:spPr/>
    </dgm:pt>
    <dgm:pt modelId="{9DA37CDE-E189-8842-9C31-580BED28ACA5}" type="pres">
      <dgm:prSet presAssocID="{9DCD6392-49B9-AA4D-B53E-DD4BC314745B}" presName="parTrans" presStyleLbl="bgSibTrans2D1" presStyleIdx="4" presStyleCnt="6"/>
      <dgm:spPr/>
    </dgm:pt>
    <dgm:pt modelId="{F024976E-6BDD-B24C-BFE5-54D46C043F33}" type="pres">
      <dgm:prSet presAssocID="{BCB080B3-FA1B-C240-898E-11E9613CE1AC}" presName="node" presStyleLbl="node1" presStyleIdx="4" presStyleCnt="6">
        <dgm:presLayoutVars>
          <dgm:bulletEnabled val="1"/>
        </dgm:presLayoutVars>
      </dgm:prSet>
      <dgm:spPr/>
    </dgm:pt>
    <dgm:pt modelId="{9190A0D1-E09E-2041-AF11-D0E152C971DF}" type="pres">
      <dgm:prSet presAssocID="{B6033EB2-93EF-414B-8DE4-4D5582FBA06C}" presName="parTrans" presStyleLbl="bgSibTrans2D1" presStyleIdx="5" presStyleCnt="6"/>
      <dgm:spPr/>
    </dgm:pt>
    <dgm:pt modelId="{07725071-319B-6240-81F8-D96AAFEA88BA}" type="pres">
      <dgm:prSet presAssocID="{917908F5-DFF5-B441-B637-8DEE42F7F04C}" presName="node" presStyleLbl="node1" presStyleIdx="5" presStyleCnt="6">
        <dgm:presLayoutVars>
          <dgm:bulletEnabled val="1"/>
        </dgm:presLayoutVars>
      </dgm:prSet>
      <dgm:spPr/>
    </dgm:pt>
  </dgm:ptLst>
  <dgm:cxnLst>
    <dgm:cxn modelId="{7C108409-1553-834E-8A2B-054CD262792A}" type="presOf" srcId="{3D784C5D-46BD-4946-BD02-F94455667121}" destId="{5E7F51A9-D1F7-4947-A65A-CFF4722BD17D}" srcOrd="0" destOrd="0" presId="urn:microsoft.com/office/officeart/2005/8/layout/radial4"/>
    <dgm:cxn modelId="{247E820B-77A8-4243-925B-3C752FF1D577}" type="presOf" srcId="{FE5065FF-E1BC-CE45-BBC6-D34185C18B22}" destId="{371459A0-B33F-1B4C-9D7B-5501152D45F6}" srcOrd="0" destOrd="0" presId="urn:microsoft.com/office/officeart/2005/8/layout/radial4"/>
    <dgm:cxn modelId="{74D60347-F10C-994F-B97A-176FA4B946B1}" type="presOf" srcId="{785437DE-A2F2-5043-A933-5655A79C5D2A}" destId="{0F1BF710-A447-F645-87E3-30628449C5C7}" srcOrd="0" destOrd="0" presId="urn:microsoft.com/office/officeart/2005/8/layout/radial4"/>
    <dgm:cxn modelId="{4F28E15B-9B52-664B-81CE-F0A678807ADF}" type="presOf" srcId="{9DCD6392-49B9-AA4D-B53E-DD4BC314745B}" destId="{9DA37CDE-E189-8842-9C31-580BED28ACA5}" srcOrd="0" destOrd="0" presId="urn:microsoft.com/office/officeart/2005/8/layout/radial4"/>
    <dgm:cxn modelId="{04E86D63-E129-5D45-AC80-6F116D5057CC}" type="presOf" srcId="{53D161EA-FA22-F247-9851-51E2CCB5F3F6}" destId="{589AAEA3-4C1A-644C-A8CA-37F6DAB0A884}" srcOrd="0" destOrd="0" presId="urn:microsoft.com/office/officeart/2005/8/layout/radial4"/>
    <dgm:cxn modelId="{9BEC5073-AB4D-5C41-9DBA-10E2A041ABD1}" srcId="{1291E6B6-5C93-9449-9EBD-4854F8235E8C}" destId="{3D784C5D-46BD-4946-BD02-F94455667121}" srcOrd="0" destOrd="0" parTransId="{5C1879EB-E66B-1A44-916F-3323E572A487}" sibTransId="{1BA6D013-49EE-7147-B74C-72F4153B5260}"/>
    <dgm:cxn modelId="{23535A77-2353-124B-8D8F-942B8F334FCF}" srcId="{3D784C5D-46BD-4946-BD02-F94455667121}" destId="{BCB080B3-FA1B-C240-898E-11E9613CE1AC}" srcOrd="4" destOrd="0" parTransId="{9DCD6392-49B9-AA4D-B53E-DD4BC314745B}" sibTransId="{27A40CB9-28A6-014E-A860-B2385B4223C0}"/>
    <dgm:cxn modelId="{5025F678-0B8D-474F-80BB-937FADC8956C}" type="presOf" srcId="{BCB080B3-FA1B-C240-898E-11E9613CE1AC}" destId="{F024976E-6BDD-B24C-BFE5-54D46C043F33}" srcOrd="0" destOrd="0" presId="urn:microsoft.com/office/officeart/2005/8/layout/radial4"/>
    <dgm:cxn modelId="{786FD17C-E507-EC4F-BA25-2EF4CAAD3595}" srcId="{3D784C5D-46BD-4946-BD02-F94455667121}" destId="{53D161EA-FA22-F247-9851-51E2CCB5F3F6}" srcOrd="0" destOrd="0" parTransId="{C96264BD-B8CC-784C-B365-BF73B39CEBE2}" sibTransId="{E65B13D7-2FC8-FC49-B3B4-B1CEFD44F765}"/>
    <dgm:cxn modelId="{9827FF7F-1A98-7D4A-8D27-23CA3E4FB297}" srcId="{3D784C5D-46BD-4946-BD02-F94455667121}" destId="{785437DE-A2F2-5043-A933-5655A79C5D2A}" srcOrd="1" destOrd="0" parTransId="{FE5065FF-E1BC-CE45-BBC6-D34185C18B22}" sibTransId="{FCCFD29D-4B8E-134B-A35C-D09A0C94D756}"/>
    <dgm:cxn modelId="{411CF586-47AC-E843-BD42-3EDBB4152A95}" type="presOf" srcId="{BF97AC17-BE17-274C-85C0-9E87E88E6AB7}" destId="{D8B3098C-71C0-A345-93F4-60396CE8CCBE}" srcOrd="0" destOrd="0" presId="urn:microsoft.com/office/officeart/2005/8/layout/radial4"/>
    <dgm:cxn modelId="{04AE05A5-78C2-7846-A5D0-A850F69B9FA8}" type="presOf" srcId="{917908F5-DFF5-B441-B637-8DEE42F7F04C}" destId="{07725071-319B-6240-81F8-D96AAFEA88BA}" srcOrd="0" destOrd="0" presId="urn:microsoft.com/office/officeart/2005/8/layout/radial4"/>
    <dgm:cxn modelId="{C78D69B7-90F3-0940-88BD-04CE9F3FD073}" type="presOf" srcId="{C96264BD-B8CC-784C-B365-BF73B39CEBE2}" destId="{305164D8-64E7-AA44-BDB5-AF4B175F39E5}" srcOrd="0" destOrd="0" presId="urn:microsoft.com/office/officeart/2005/8/layout/radial4"/>
    <dgm:cxn modelId="{4F6CD6BF-2A0B-5F4A-94C4-3AB63D8139F9}" type="presOf" srcId="{58080904-4F8F-A249-8349-C84BF2766A10}" destId="{AB25CA3D-ED03-584B-832F-D110A9BA8145}" srcOrd="0" destOrd="0" presId="urn:microsoft.com/office/officeart/2005/8/layout/radial4"/>
    <dgm:cxn modelId="{22706DCB-0849-054F-838D-2F7FA637D5B7}" type="presOf" srcId="{702959AB-A5DF-644B-8643-F5F81EA7D310}" destId="{0AA7A9E2-F67B-8A45-80EE-FA56A0A2C905}" srcOrd="0" destOrd="0" presId="urn:microsoft.com/office/officeart/2005/8/layout/radial4"/>
    <dgm:cxn modelId="{28D23DD8-B42D-B049-8690-049786659490}" srcId="{3D784C5D-46BD-4946-BD02-F94455667121}" destId="{58080904-4F8F-A249-8349-C84BF2766A10}" srcOrd="2" destOrd="0" parTransId="{BF97AC17-BE17-274C-85C0-9E87E88E6AB7}" sibTransId="{DD288FDF-CCCE-1A42-AA00-393FE7C24A71}"/>
    <dgm:cxn modelId="{EF3158D9-20DA-3C4C-A30E-EE24342DC6F3}" type="presOf" srcId="{1291E6B6-5C93-9449-9EBD-4854F8235E8C}" destId="{167CED3C-3102-5246-AEEE-CF678EB3CB46}" srcOrd="0" destOrd="0" presId="urn:microsoft.com/office/officeart/2005/8/layout/radial4"/>
    <dgm:cxn modelId="{429324E0-2D63-5B4A-B97C-D4507042F3DF}" type="presOf" srcId="{F12FBE87-968D-F342-9EC8-F19038201AEF}" destId="{65F1A371-D8C2-9344-816A-68F9F06A7368}" srcOrd="0" destOrd="0" presId="urn:microsoft.com/office/officeart/2005/8/layout/radial4"/>
    <dgm:cxn modelId="{9D8C7BEB-8DDD-CE45-A123-CA4615E957A4}" type="presOf" srcId="{B6033EB2-93EF-414B-8DE4-4D5582FBA06C}" destId="{9190A0D1-E09E-2041-AF11-D0E152C971DF}" srcOrd="0" destOrd="0" presId="urn:microsoft.com/office/officeart/2005/8/layout/radial4"/>
    <dgm:cxn modelId="{2CF55CF2-6D99-CC4B-9316-778A8E67DAA5}" srcId="{3D784C5D-46BD-4946-BD02-F94455667121}" destId="{917908F5-DFF5-B441-B637-8DEE42F7F04C}" srcOrd="5" destOrd="0" parTransId="{B6033EB2-93EF-414B-8DE4-4D5582FBA06C}" sibTransId="{32C47341-39B0-2D48-8CD4-B4EB360CE5AE}"/>
    <dgm:cxn modelId="{508A96F4-0193-1E44-AA8A-B0D6D597268C}" srcId="{3D784C5D-46BD-4946-BD02-F94455667121}" destId="{702959AB-A5DF-644B-8643-F5F81EA7D310}" srcOrd="3" destOrd="0" parTransId="{F12FBE87-968D-F342-9EC8-F19038201AEF}" sibTransId="{EC582F18-D110-9645-B116-E7BAE28904DF}"/>
    <dgm:cxn modelId="{BEAF12D9-5B0F-5D46-8E46-FD02BF76474E}" type="presParOf" srcId="{167CED3C-3102-5246-AEEE-CF678EB3CB46}" destId="{5E7F51A9-D1F7-4947-A65A-CFF4722BD17D}" srcOrd="0" destOrd="0" presId="urn:microsoft.com/office/officeart/2005/8/layout/radial4"/>
    <dgm:cxn modelId="{73E080F0-11F9-934B-B78B-B50EA647CE34}" type="presParOf" srcId="{167CED3C-3102-5246-AEEE-CF678EB3CB46}" destId="{305164D8-64E7-AA44-BDB5-AF4B175F39E5}" srcOrd="1" destOrd="0" presId="urn:microsoft.com/office/officeart/2005/8/layout/radial4"/>
    <dgm:cxn modelId="{1E551573-627A-F542-BFF2-E79DF6463865}" type="presParOf" srcId="{167CED3C-3102-5246-AEEE-CF678EB3CB46}" destId="{589AAEA3-4C1A-644C-A8CA-37F6DAB0A884}" srcOrd="2" destOrd="0" presId="urn:microsoft.com/office/officeart/2005/8/layout/radial4"/>
    <dgm:cxn modelId="{0A9F8C4A-B007-514D-AE7D-C91157FC2626}" type="presParOf" srcId="{167CED3C-3102-5246-AEEE-CF678EB3CB46}" destId="{371459A0-B33F-1B4C-9D7B-5501152D45F6}" srcOrd="3" destOrd="0" presId="urn:microsoft.com/office/officeart/2005/8/layout/radial4"/>
    <dgm:cxn modelId="{9367F6DA-184D-6E40-8F0B-973EAA88FD47}" type="presParOf" srcId="{167CED3C-3102-5246-AEEE-CF678EB3CB46}" destId="{0F1BF710-A447-F645-87E3-30628449C5C7}" srcOrd="4" destOrd="0" presId="urn:microsoft.com/office/officeart/2005/8/layout/radial4"/>
    <dgm:cxn modelId="{060F6463-64FF-5048-A676-79426281C06A}" type="presParOf" srcId="{167CED3C-3102-5246-AEEE-CF678EB3CB46}" destId="{D8B3098C-71C0-A345-93F4-60396CE8CCBE}" srcOrd="5" destOrd="0" presId="urn:microsoft.com/office/officeart/2005/8/layout/radial4"/>
    <dgm:cxn modelId="{EFC1F44F-D99F-DC44-84BA-C38ADB798BE9}" type="presParOf" srcId="{167CED3C-3102-5246-AEEE-CF678EB3CB46}" destId="{AB25CA3D-ED03-584B-832F-D110A9BA8145}" srcOrd="6" destOrd="0" presId="urn:microsoft.com/office/officeart/2005/8/layout/radial4"/>
    <dgm:cxn modelId="{3652EEE7-A90B-FD4D-B00C-94DCB0188873}" type="presParOf" srcId="{167CED3C-3102-5246-AEEE-CF678EB3CB46}" destId="{65F1A371-D8C2-9344-816A-68F9F06A7368}" srcOrd="7" destOrd="0" presId="urn:microsoft.com/office/officeart/2005/8/layout/radial4"/>
    <dgm:cxn modelId="{A1A831CC-0A62-D948-AA93-CA69D99CA897}" type="presParOf" srcId="{167CED3C-3102-5246-AEEE-CF678EB3CB46}" destId="{0AA7A9E2-F67B-8A45-80EE-FA56A0A2C905}" srcOrd="8" destOrd="0" presId="urn:microsoft.com/office/officeart/2005/8/layout/radial4"/>
    <dgm:cxn modelId="{F9465C46-6FDF-C041-AE6C-109D9D6A9168}" type="presParOf" srcId="{167CED3C-3102-5246-AEEE-CF678EB3CB46}" destId="{9DA37CDE-E189-8842-9C31-580BED28ACA5}" srcOrd="9" destOrd="0" presId="urn:microsoft.com/office/officeart/2005/8/layout/radial4"/>
    <dgm:cxn modelId="{30F2C7F9-F693-E640-931E-42A2D4811E15}" type="presParOf" srcId="{167CED3C-3102-5246-AEEE-CF678EB3CB46}" destId="{F024976E-6BDD-B24C-BFE5-54D46C043F33}" srcOrd="10" destOrd="0" presId="urn:microsoft.com/office/officeart/2005/8/layout/radial4"/>
    <dgm:cxn modelId="{C9BE657C-D417-CD42-86F4-C8E03C3E0EB3}" type="presParOf" srcId="{167CED3C-3102-5246-AEEE-CF678EB3CB46}" destId="{9190A0D1-E09E-2041-AF11-D0E152C971DF}" srcOrd="11" destOrd="0" presId="urn:microsoft.com/office/officeart/2005/8/layout/radial4"/>
    <dgm:cxn modelId="{4430FC8C-8655-0E47-B23C-7864FCFDD14C}" type="presParOf" srcId="{167CED3C-3102-5246-AEEE-CF678EB3CB46}" destId="{07725071-319B-6240-81F8-D96AAFEA88BA}"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9E5C88-E613-BC47-8B37-8B5A46312391}" type="doc">
      <dgm:prSet loTypeId="urn:microsoft.com/office/officeart/2005/8/layout/lProcess2" loCatId="" qsTypeId="urn:microsoft.com/office/officeart/2005/8/quickstyle/simple3" qsCatId="simple" csTypeId="urn:microsoft.com/office/officeart/2005/8/colors/accent0_1" csCatId="mainScheme" phldr="1"/>
      <dgm:spPr/>
      <dgm:t>
        <a:bodyPr/>
        <a:lstStyle/>
        <a:p>
          <a:endParaRPr lang="en-US"/>
        </a:p>
      </dgm:t>
    </dgm:pt>
    <dgm:pt modelId="{97A2DBAF-76EC-A243-880F-BDF2F61F9767}">
      <dgm:prSet phldrT="[Text]" custT="1"/>
      <dgm:spPr>
        <a:solidFill>
          <a:schemeClr val="bg2"/>
        </a:solidFill>
        <a:effectLst/>
      </dgm:spPr>
      <dgm:t>
        <a:bodyPr/>
        <a:lstStyle/>
        <a:p>
          <a:r>
            <a:rPr lang="en-US" sz="1800" dirty="0">
              <a:solidFill>
                <a:schemeClr val="accent1">
                  <a:lumMod val="60000"/>
                  <a:lumOff val="40000"/>
                </a:schemeClr>
              </a:solidFill>
              <a:latin typeface="Arial"/>
              <a:cs typeface="Arial"/>
            </a:rPr>
            <a:t>Transport Protocol</a:t>
          </a:r>
        </a:p>
      </dgm:t>
    </dgm:pt>
    <dgm:pt modelId="{8B7408C8-C4BA-7741-A255-D08827A6E004}" type="parTrans" cxnId="{5223FB4D-95DC-6D40-A312-83C71CF211EC}">
      <dgm:prSet/>
      <dgm:spPr/>
      <dgm:t>
        <a:bodyPr/>
        <a:lstStyle/>
        <a:p>
          <a:endParaRPr lang="en-US" sz="1600">
            <a:latin typeface="Arial"/>
            <a:cs typeface="Arial"/>
          </a:endParaRPr>
        </a:p>
      </dgm:t>
    </dgm:pt>
    <dgm:pt modelId="{87F17E11-62C6-FC48-972D-A63D163827BC}" type="sibTrans" cxnId="{5223FB4D-95DC-6D40-A312-83C71CF211EC}">
      <dgm:prSet/>
      <dgm:spPr/>
      <dgm:t>
        <a:bodyPr/>
        <a:lstStyle/>
        <a:p>
          <a:endParaRPr lang="en-US" sz="1600">
            <a:latin typeface="Arial"/>
            <a:cs typeface="Arial"/>
          </a:endParaRPr>
        </a:p>
      </dgm:t>
    </dgm:pt>
    <dgm:pt modelId="{853419E6-E9A3-CB40-BC25-ADE9AFD9EE4D}">
      <dgm:prSet phldrT="[Text]" custT="1"/>
      <dgm:spPr>
        <a:solidFill>
          <a:srgbClr val="FFFFFF"/>
        </a:solidFill>
        <a:effectLst/>
      </dgm:spPr>
      <dgm:t>
        <a:bodyPr/>
        <a:lstStyle/>
        <a:p>
          <a:r>
            <a:rPr lang="en-US" sz="1600" dirty="0">
              <a:solidFill>
                <a:schemeClr val="accent1">
                  <a:lumMod val="60000"/>
                  <a:lumOff val="40000"/>
                </a:schemeClr>
              </a:solidFill>
              <a:latin typeface="Arial"/>
              <a:cs typeface="Arial"/>
            </a:rPr>
            <a:t>SOAP, REST</a:t>
          </a:r>
        </a:p>
      </dgm:t>
    </dgm:pt>
    <dgm:pt modelId="{B35CFAD6-90CE-5C4B-A056-E6F61D3735EB}" type="parTrans" cxnId="{694A54B3-63AE-BB47-AD79-F49D123E3122}">
      <dgm:prSet/>
      <dgm:spPr/>
      <dgm:t>
        <a:bodyPr/>
        <a:lstStyle/>
        <a:p>
          <a:endParaRPr lang="en-US" sz="1600">
            <a:latin typeface="Arial"/>
            <a:cs typeface="Arial"/>
          </a:endParaRPr>
        </a:p>
      </dgm:t>
    </dgm:pt>
    <dgm:pt modelId="{92CEF443-1349-2440-907F-D2B4C9DEC222}" type="sibTrans" cxnId="{694A54B3-63AE-BB47-AD79-F49D123E3122}">
      <dgm:prSet/>
      <dgm:spPr/>
      <dgm:t>
        <a:bodyPr/>
        <a:lstStyle/>
        <a:p>
          <a:endParaRPr lang="en-US" sz="1600">
            <a:latin typeface="Arial"/>
            <a:cs typeface="Arial"/>
          </a:endParaRPr>
        </a:p>
      </dgm:t>
    </dgm:pt>
    <dgm:pt modelId="{E142D16A-9C98-B245-805D-134534E6DCFA}">
      <dgm:prSet phldrT="[Text]" custT="1"/>
      <dgm:spPr>
        <a:solidFill>
          <a:srgbClr val="FFFFFF"/>
        </a:solidFill>
        <a:effectLst/>
      </dgm:spPr>
      <dgm:t>
        <a:bodyPr/>
        <a:lstStyle/>
        <a:p>
          <a:r>
            <a:rPr lang="en-US" sz="1600" dirty="0">
              <a:solidFill>
                <a:schemeClr val="accent1">
                  <a:lumMod val="60000"/>
                  <a:lumOff val="40000"/>
                </a:schemeClr>
              </a:solidFill>
              <a:latin typeface="Arial"/>
              <a:cs typeface="Arial"/>
            </a:rPr>
            <a:t>JMS</a:t>
          </a:r>
        </a:p>
      </dgm:t>
    </dgm:pt>
    <dgm:pt modelId="{7A3B0BD7-C507-B54B-A46A-370978DF6EDD}" type="parTrans" cxnId="{4067CCA7-6918-3748-B3F6-8759DC44731D}">
      <dgm:prSet/>
      <dgm:spPr/>
      <dgm:t>
        <a:bodyPr/>
        <a:lstStyle/>
        <a:p>
          <a:endParaRPr lang="en-US" sz="1600">
            <a:latin typeface="Arial"/>
            <a:cs typeface="Arial"/>
          </a:endParaRPr>
        </a:p>
      </dgm:t>
    </dgm:pt>
    <dgm:pt modelId="{BDC44E10-59A2-5640-8C63-DE78587D6FA1}" type="sibTrans" cxnId="{4067CCA7-6918-3748-B3F6-8759DC44731D}">
      <dgm:prSet/>
      <dgm:spPr/>
      <dgm:t>
        <a:bodyPr/>
        <a:lstStyle/>
        <a:p>
          <a:endParaRPr lang="en-US" sz="1600">
            <a:latin typeface="Arial"/>
            <a:cs typeface="Arial"/>
          </a:endParaRPr>
        </a:p>
      </dgm:t>
    </dgm:pt>
    <dgm:pt modelId="{72BBFFD6-BCDC-B24A-BAAC-22F1384219B4}">
      <dgm:prSet phldrT="[Text]" custT="1"/>
      <dgm:spPr>
        <a:solidFill>
          <a:srgbClr val="666666"/>
        </a:solidFill>
        <a:ln>
          <a:noFill/>
        </a:ln>
        <a:effectLst/>
      </dgm:spPr>
      <dgm:t>
        <a:bodyPr spcFirstLastPara="0" vert="horz" wrap="square" lIns="68580" tIns="68580" rIns="68580" bIns="68580" numCol="1" spcCol="1270" anchor="ctr" anchorCtr="0"/>
        <a:lstStyle/>
        <a:p>
          <a:r>
            <a:rPr lang="en-US" sz="1800" kern="1200" dirty="0">
              <a:solidFill>
                <a:srgbClr val="0277BD">
                  <a:lumMod val="60000"/>
                  <a:lumOff val="40000"/>
                </a:srgbClr>
              </a:solidFill>
              <a:latin typeface="Arial"/>
              <a:ea typeface="+mn-ea"/>
              <a:cs typeface="Arial"/>
            </a:rPr>
            <a:t>Streaming</a:t>
          </a:r>
        </a:p>
      </dgm:t>
    </dgm:pt>
    <dgm:pt modelId="{FDA10A39-1882-E949-B7EF-DD2DE8497458}" type="parTrans" cxnId="{C8D3295B-1039-1442-A511-1D8B25967306}">
      <dgm:prSet/>
      <dgm:spPr/>
      <dgm:t>
        <a:bodyPr/>
        <a:lstStyle/>
        <a:p>
          <a:endParaRPr lang="en-US" sz="1600">
            <a:latin typeface="Arial"/>
            <a:cs typeface="Arial"/>
          </a:endParaRPr>
        </a:p>
      </dgm:t>
    </dgm:pt>
    <dgm:pt modelId="{5DAA6B31-F343-E840-A59E-38B6637ABD42}" type="sibTrans" cxnId="{C8D3295B-1039-1442-A511-1D8B25967306}">
      <dgm:prSet/>
      <dgm:spPr/>
      <dgm:t>
        <a:bodyPr/>
        <a:lstStyle/>
        <a:p>
          <a:endParaRPr lang="en-US" sz="1600">
            <a:latin typeface="Arial"/>
            <a:cs typeface="Arial"/>
          </a:endParaRPr>
        </a:p>
      </dgm:t>
    </dgm:pt>
    <dgm:pt modelId="{9B9AB600-CD5A-7F46-A813-B6F6A1DFCC26}">
      <dgm:prSet phldrT="[Text]" custT="1"/>
      <dgm:spPr>
        <a:effectLst/>
      </dgm:spPr>
      <dgm:t>
        <a:bodyPr/>
        <a:lstStyle/>
        <a:p>
          <a:r>
            <a:rPr lang="en-US" sz="1600" dirty="0">
              <a:solidFill>
                <a:schemeClr val="accent1">
                  <a:lumMod val="60000"/>
                  <a:lumOff val="40000"/>
                </a:schemeClr>
              </a:solidFill>
              <a:latin typeface="Arial"/>
              <a:cs typeface="Arial"/>
            </a:rPr>
            <a:t>Chunked</a:t>
          </a:r>
        </a:p>
      </dgm:t>
    </dgm:pt>
    <dgm:pt modelId="{DEEC8449-7738-9A41-A5A3-DAE86F71B92D}" type="parTrans" cxnId="{56F88C3E-D783-3244-A695-57BA1F1D5361}">
      <dgm:prSet/>
      <dgm:spPr/>
      <dgm:t>
        <a:bodyPr/>
        <a:lstStyle/>
        <a:p>
          <a:endParaRPr lang="en-US" sz="1600">
            <a:latin typeface="Arial"/>
            <a:cs typeface="Arial"/>
          </a:endParaRPr>
        </a:p>
      </dgm:t>
    </dgm:pt>
    <dgm:pt modelId="{6116EB46-1CB7-CD4B-9FC5-0E90F2702851}" type="sibTrans" cxnId="{56F88C3E-D783-3244-A695-57BA1F1D5361}">
      <dgm:prSet/>
      <dgm:spPr/>
      <dgm:t>
        <a:bodyPr/>
        <a:lstStyle/>
        <a:p>
          <a:endParaRPr lang="en-US" sz="1600">
            <a:latin typeface="Arial"/>
            <a:cs typeface="Arial"/>
          </a:endParaRPr>
        </a:p>
      </dgm:t>
    </dgm:pt>
    <dgm:pt modelId="{C2AA41A1-4485-4C47-8756-48EF685723D3}">
      <dgm:prSet phldrT="[Text]" custT="1"/>
      <dgm:spPr>
        <a:effectLst/>
      </dgm:spPr>
      <dgm:t>
        <a:bodyPr/>
        <a:lstStyle/>
        <a:p>
          <a:r>
            <a:rPr lang="en-US" sz="1600" dirty="0">
              <a:solidFill>
                <a:schemeClr val="accent1">
                  <a:lumMod val="60000"/>
                  <a:lumOff val="40000"/>
                </a:schemeClr>
              </a:solidFill>
              <a:latin typeface="Arial"/>
              <a:cs typeface="Arial"/>
            </a:rPr>
            <a:t>Full Streaming</a:t>
          </a:r>
        </a:p>
      </dgm:t>
    </dgm:pt>
    <dgm:pt modelId="{C60ACC92-9E76-5148-9172-CEC3A103B2CA}" type="parTrans" cxnId="{48C3CF29-0CB7-834B-9FA5-6945AF81CF30}">
      <dgm:prSet/>
      <dgm:spPr/>
      <dgm:t>
        <a:bodyPr/>
        <a:lstStyle/>
        <a:p>
          <a:endParaRPr lang="en-US" sz="1600">
            <a:latin typeface="Arial"/>
            <a:cs typeface="Arial"/>
          </a:endParaRPr>
        </a:p>
      </dgm:t>
    </dgm:pt>
    <dgm:pt modelId="{813A5D0B-B31A-1941-A1A7-65BD77852860}" type="sibTrans" cxnId="{48C3CF29-0CB7-834B-9FA5-6945AF81CF30}">
      <dgm:prSet/>
      <dgm:spPr/>
      <dgm:t>
        <a:bodyPr/>
        <a:lstStyle/>
        <a:p>
          <a:endParaRPr lang="en-US" sz="1600">
            <a:latin typeface="Arial"/>
            <a:cs typeface="Arial"/>
          </a:endParaRPr>
        </a:p>
      </dgm:t>
    </dgm:pt>
    <dgm:pt modelId="{817B38D3-D336-BF46-A207-B83BB7DB1535}">
      <dgm:prSet phldrT="[Text]" custT="1"/>
      <dgm:spPr>
        <a:solidFill>
          <a:schemeClr val="bg2"/>
        </a:solidFill>
        <a:effectLst/>
      </dgm:spPr>
      <dgm:t>
        <a:bodyPr/>
        <a:lstStyle/>
        <a:p>
          <a:r>
            <a:rPr lang="en-US" sz="1800" dirty="0">
              <a:solidFill>
                <a:schemeClr val="accent1">
                  <a:lumMod val="60000"/>
                  <a:lumOff val="40000"/>
                </a:schemeClr>
              </a:solidFill>
              <a:latin typeface="Arial"/>
              <a:cs typeface="Arial"/>
            </a:rPr>
            <a:t>Message Protocol</a:t>
          </a:r>
        </a:p>
      </dgm:t>
    </dgm:pt>
    <dgm:pt modelId="{E2E57B65-9509-0141-ACFB-57F291498B8F}" type="parTrans" cxnId="{DC43262A-5518-F54A-9BA8-75F2F3AD7399}">
      <dgm:prSet/>
      <dgm:spPr/>
      <dgm:t>
        <a:bodyPr/>
        <a:lstStyle/>
        <a:p>
          <a:endParaRPr lang="en-US" sz="1600">
            <a:latin typeface="Arial"/>
            <a:cs typeface="Arial"/>
          </a:endParaRPr>
        </a:p>
      </dgm:t>
    </dgm:pt>
    <dgm:pt modelId="{735A7CAD-DFD6-B449-AA8B-12A9563C693C}" type="sibTrans" cxnId="{DC43262A-5518-F54A-9BA8-75F2F3AD7399}">
      <dgm:prSet/>
      <dgm:spPr/>
      <dgm:t>
        <a:bodyPr/>
        <a:lstStyle/>
        <a:p>
          <a:endParaRPr lang="en-US" sz="1600">
            <a:latin typeface="Arial"/>
            <a:cs typeface="Arial"/>
          </a:endParaRPr>
        </a:p>
      </dgm:t>
    </dgm:pt>
    <dgm:pt modelId="{6F4E83D2-0E59-674F-9B67-0C67BBFD6653}">
      <dgm:prSet phldrT="[Text]" custT="1"/>
      <dgm:spPr>
        <a:effectLst/>
      </dgm:spPr>
      <dgm:t>
        <a:bodyPr/>
        <a:lstStyle/>
        <a:p>
          <a:r>
            <a:rPr lang="en-US" sz="1600" dirty="0">
              <a:solidFill>
                <a:schemeClr val="accent1">
                  <a:lumMod val="60000"/>
                  <a:lumOff val="40000"/>
                </a:schemeClr>
              </a:solidFill>
              <a:latin typeface="Arial"/>
              <a:cs typeface="Arial"/>
            </a:rPr>
            <a:t>XML</a:t>
          </a:r>
        </a:p>
      </dgm:t>
    </dgm:pt>
    <dgm:pt modelId="{F6C0B8D0-BAE2-4248-96B0-BC575CE4782F}" type="parTrans" cxnId="{F14F00A9-2B62-1946-9F80-F3828EC5C001}">
      <dgm:prSet/>
      <dgm:spPr/>
      <dgm:t>
        <a:bodyPr/>
        <a:lstStyle/>
        <a:p>
          <a:endParaRPr lang="en-US" sz="1600">
            <a:latin typeface="Arial"/>
            <a:cs typeface="Arial"/>
          </a:endParaRPr>
        </a:p>
      </dgm:t>
    </dgm:pt>
    <dgm:pt modelId="{79B3F13D-82BC-7A48-B99E-0CAB7216940C}" type="sibTrans" cxnId="{F14F00A9-2B62-1946-9F80-F3828EC5C001}">
      <dgm:prSet/>
      <dgm:spPr/>
      <dgm:t>
        <a:bodyPr/>
        <a:lstStyle/>
        <a:p>
          <a:endParaRPr lang="en-US" sz="1600">
            <a:latin typeface="Arial"/>
            <a:cs typeface="Arial"/>
          </a:endParaRPr>
        </a:p>
      </dgm:t>
    </dgm:pt>
    <dgm:pt modelId="{5961592C-6218-1540-9D93-63774BE47178}">
      <dgm:prSet phldrT="[Text]" custT="1"/>
      <dgm:spPr>
        <a:effectLst/>
      </dgm:spPr>
      <dgm:t>
        <a:bodyPr/>
        <a:lstStyle/>
        <a:p>
          <a:r>
            <a:rPr lang="en-US" sz="1600" dirty="0">
              <a:solidFill>
                <a:schemeClr val="accent1">
                  <a:lumMod val="60000"/>
                  <a:lumOff val="40000"/>
                </a:schemeClr>
              </a:solidFill>
              <a:latin typeface="Arial"/>
              <a:cs typeface="Arial"/>
            </a:rPr>
            <a:t>JSON</a:t>
          </a:r>
        </a:p>
      </dgm:t>
    </dgm:pt>
    <dgm:pt modelId="{34535523-0F4B-6D4C-9F75-B256F0C86C0F}" type="parTrans" cxnId="{9B6A3231-662E-B64A-8C92-B2C162C7D0EF}">
      <dgm:prSet/>
      <dgm:spPr/>
      <dgm:t>
        <a:bodyPr/>
        <a:lstStyle/>
        <a:p>
          <a:endParaRPr lang="en-US" sz="1600">
            <a:latin typeface="Arial"/>
            <a:cs typeface="Arial"/>
          </a:endParaRPr>
        </a:p>
      </dgm:t>
    </dgm:pt>
    <dgm:pt modelId="{C5DC00D0-D087-E744-9476-9C7475D32918}" type="sibTrans" cxnId="{9B6A3231-662E-B64A-8C92-B2C162C7D0EF}">
      <dgm:prSet/>
      <dgm:spPr/>
      <dgm:t>
        <a:bodyPr/>
        <a:lstStyle/>
        <a:p>
          <a:endParaRPr lang="en-US" sz="1600">
            <a:latin typeface="Arial"/>
            <a:cs typeface="Arial"/>
          </a:endParaRPr>
        </a:p>
      </dgm:t>
    </dgm:pt>
    <dgm:pt modelId="{923AA35F-07B0-3140-8E28-2F9508C366AD}" type="pres">
      <dgm:prSet presAssocID="{769E5C88-E613-BC47-8B37-8B5A46312391}" presName="theList" presStyleCnt="0">
        <dgm:presLayoutVars>
          <dgm:dir/>
          <dgm:animLvl val="lvl"/>
          <dgm:resizeHandles val="exact"/>
        </dgm:presLayoutVars>
      </dgm:prSet>
      <dgm:spPr/>
    </dgm:pt>
    <dgm:pt modelId="{59207D8C-F0A8-5C41-AE8B-8EDDAE6CE27E}" type="pres">
      <dgm:prSet presAssocID="{97A2DBAF-76EC-A243-880F-BDF2F61F9767}" presName="compNode" presStyleCnt="0"/>
      <dgm:spPr/>
    </dgm:pt>
    <dgm:pt modelId="{65B4A849-0A4B-324B-B1AB-AF72A1B0CEE4}" type="pres">
      <dgm:prSet presAssocID="{97A2DBAF-76EC-A243-880F-BDF2F61F9767}" presName="aNode" presStyleLbl="bgShp" presStyleIdx="0" presStyleCnt="3"/>
      <dgm:spPr/>
    </dgm:pt>
    <dgm:pt modelId="{6AB5F35E-F38C-914C-8FAA-2A6CEE9E0FD7}" type="pres">
      <dgm:prSet presAssocID="{97A2DBAF-76EC-A243-880F-BDF2F61F9767}" presName="textNode" presStyleLbl="bgShp" presStyleIdx="0" presStyleCnt="3"/>
      <dgm:spPr/>
    </dgm:pt>
    <dgm:pt modelId="{7BC96CA1-629C-4446-822F-2F96B61A0BC3}" type="pres">
      <dgm:prSet presAssocID="{97A2DBAF-76EC-A243-880F-BDF2F61F9767}" presName="compChildNode" presStyleCnt="0"/>
      <dgm:spPr/>
    </dgm:pt>
    <dgm:pt modelId="{47ED5006-9650-2144-A62C-4B1AC44B0B99}" type="pres">
      <dgm:prSet presAssocID="{97A2DBAF-76EC-A243-880F-BDF2F61F9767}" presName="theInnerList" presStyleCnt="0"/>
      <dgm:spPr/>
    </dgm:pt>
    <dgm:pt modelId="{D9CE94A0-AFB5-9D44-9386-849C98C578F8}" type="pres">
      <dgm:prSet presAssocID="{853419E6-E9A3-CB40-BC25-ADE9AFD9EE4D}" presName="childNode" presStyleLbl="node1" presStyleIdx="0" presStyleCnt="6">
        <dgm:presLayoutVars>
          <dgm:bulletEnabled val="1"/>
        </dgm:presLayoutVars>
      </dgm:prSet>
      <dgm:spPr/>
    </dgm:pt>
    <dgm:pt modelId="{96F63931-59F9-A64F-A2E9-03BA770E4EB6}" type="pres">
      <dgm:prSet presAssocID="{853419E6-E9A3-CB40-BC25-ADE9AFD9EE4D}" presName="aSpace2" presStyleCnt="0"/>
      <dgm:spPr/>
    </dgm:pt>
    <dgm:pt modelId="{E2DF29FB-4A15-AE41-BFB3-CC16C7019A04}" type="pres">
      <dgm:prSet presAssocID="{E142D16A-9C98-B245-805D-134534E6DCFA}" presName="childNode" presStyleLbl="node1" presStyleIdx="1" presStyleCnt="6">
        <dgm:presLayoutVars>
          <dgm:bulletEnabled val="1"/>
        </dgm:presLayoutVars>
      </dgm:prSet>
      <dgm:spPr/>
    </dgm:pt>
    <dgm:pt modelId="{4EC4170C-1F66-5B40-AE79-457461D58E37}" type="pres">
      <dgm:prSet presAssocID="{97A2DBAF-76EC-A243-880F-BDF2F61F9767}" presName="aSpace" presStyleCnt="0"/>
      <dgm:spPr/>
    </dgm:pt>
    <dgm:pt modelId="{9B9FED3C-A464-0342-B243-A67B7249435B}" type="pres">
      <dgm:prSet presAssocID="{817B38D3-D336-BF46-A207-B83BB7DB1535}" presName="compNode" presStyleCnt="0"/>
      <dgm:spPr/>
    </dgm:pt>
    <dgm:pt modelId="{A261FC9A-1571-064D-BB11-ABA6360547CD}" type="pres">
      <dgm:prSet presAssocID="{817B38D3-D336-BF46-A207-B83BB7DB1535}" presName="aNode" presStyleLbl="bgShp" presStyleIdx="1" presStyleCnt="3"/>
      <dgm:spPr/>
    </dgm:pt>
    <dgm:pt modelId="{DF541558-FD35-AF46-81E5-6465FD92D57C}" type="pres">
      <dgm:prSet presAssocID="{817B38D3-D336-BF46-A207-B83BB7DB1535}" presName="textNode" presStyleLbl="bgShp" presStyleIdx="1" presStyleCnt="3"/>
      <dgm:spPr/>
    </dgm:pt>
    <dgm:pt modelId="{55F29741-83A9-C042-9CF3-FCEE95387E13}" type="pres">
      <dgm:prSet presAssocID="{817B38D3-D336-BF46-A207-B83BB7DB1535}" presName="compChildNode" presStyleCnt="0"/>
      <dgm:spPr/>
    </dgm:pt>
    <dgm:pt modelId="{C60491AF-B5BE-814D-B051-5B021DA8FF15}" type="pres">
      <dgm:prSet presAssocID="{817B38D3-D336-BF46-A207-B83BB7DB1535}" presName="theInnerList" presStyleCnt="0"/>
      <dgm:spPr/>
    </dgm:pt>
    <dgm:pt modelId="{B34BC8CB-E34E-C042-8913-5AB41B7D4698}" type="pres">
      <dgm:prSet presAssocID="{6F4E83D2-0E59-674F-9B67-0C67BBFD6653}" presName="childNode" presStyleLbl="node1" presStyleIdx="2" presStyleCnt="6">
        <dgm:presLayoutVars>
          <dgm:bulletEnabled val="1"/>
        </dgm:presLayoutVars>
      </dgm:prSet>
      <dgm:spPr/>
    </dgm:pt>
    <dgm:pt modelId="{4E440E60-82FF-1041-B463-14C4D253D2B9}" type="pres">
      <dgm:prSet presAssocID="{6F4E83D2-0E59-674F-9B67-0C67BBFD6653}" presName="aSpace2" presStyleCnt="0"/>
      <dgm:spPr/>
    </dgm:pt>
    <dgm:pt modelId="{F544B3B6-810A-2F4D-8857-61A91C9606F7}" type="pres">
      <dgm:prSet presAssocID="{5961592C-6218-1540-9D93-63774BE47178}" presName="childNode" presStyleLbl="node1" presStyleIdx="3" presStyleCnt="6">
        <dgm:presLayoutVars>
          <dgm:bulletEnabled val="1"/>
        </dgm:presLayoutVars>
      </dgm:prSet>
      <dgm:spPr/>
    </dgm:pt>
    <dgm:pt modelId="{BE9E4A3A-E751-3C48-AB6A-DD92A0F59BA5}" type="pres">
      <dgm:prSet presAssocID="{817B38D3-D336-BF46-A207-B83BB7DB1535}" presName="aSpace" presStyleCnt="0"/>
      <dgm:spPr/>
    </dgm:pt>
    <dgm:pt modelId="{9E2EC79A-F290-C641-86ED-0F57A6AC72D0}" type="pres">
      <dgm:prSet presAssocID="{72BBFFD6-BCDC-B24A-BAAC-22F1384219B4}" presName="compNode" presStyleCnt="0"/>
      <dgm:spPr/>
    </dgm:pt>
    <dgm:pt modelId="{1BC34EF8-3370-C241-BDC6-4E91668B8384}" type="pres">
      <dgm:prSet presAssocID="{72BBFFD6-BCDC-B24A-BAAC-22F1384219B4}" presName="aNode" presStyleLbl="bgShp" presStyleIdx="2" presStyleCnt="3"/>
      <dgm:spPr>
        <a:xfrm>
          <a:off x="3169123" y="0"/>
          <a:ext cx="1473747" cy="2800349"/>
        </a:xfrm>
        <a:prstGeom prst="roundRect">
          <a:avLst>
            <a:gd name="adj" fmla="val 10000"/>
          </a:avLst>
        </a:prstGeom>
      </dgm:spPr>
    </dgm:pt>
    <dgm:pt modelId="{276CBFE5-6C36-D14D-9B49-F84AC765330F}" type="pres">
      <dgm:prSet presAssocID="{72BBFFD6-BCDC-B24A-BAAC-22F1384219B4}" presName="textNode" presStyleLbl="bgShp" presStyleIdx="2" presStyleCnt="3"/>
      <dgm:spPr/>
    </dgm:pt>
    <dgm:pt modelId="{501A9238-E1D4-0348-8F07-C365A6E1C1A9}" type="pres">
      <dgm:prSet presAssocID="{72BBFFD6-BCDC-B24A-BAAC-22F1384219B4}" presName="compChildNode" presStyleCnt="0"/>
      <dgm:spPr/>
    </dgm:pt>
    <dgm:pt modelId="{63EAC28F-0BFE-E349-9FC0-52ACE1484114}" type="pres">
      <dgm:prSet presAssocID="{72BBFFD6-BCDC-B24A-BAAC-22F1384219B4}" presName="theInnerList" presStyleCnt="0"/>
      <dgm:spPr/>
    </dgm:pt>
    <dgm:pt modelId="{87AF09D1-A85B-C640-BB71-8C0272C99187}" type="pres">
      <dgm:prSet presAssocID="{9B9AB600-CD5A-7F46-A813-B6F6A1DFCC26}" presName="childNode" presStyleLbl="node1" presStyleIdx="4" presStyleCnt="6">
        <dgm:presLayoutVars>
          <dgm:bulletEnabled val="1"/>
        </dgm:presLayoutVars>
      </dgm:prSet>
      <dgm:spPr/>
    </dgm:pt>
    <dgm:pt modelId="{709B6834-E245-F24F-9AE4-10B9DB416342}" type="pres">
      <dgm:prSet presAssocID="{9B9AB600-CD5A-7F46-A813-B6F6A1DFCC26}" presName="aSpace2" presStyleCnt="0"/>
      <dgm:spPr/>
    </dgm:pt>
    <dgm:pt modelId="{6F5D602E-E89E-A544-A566-E3CC1D169F9C}" type="pres">
      <dgm:prSet presAssocID="{C2AA41A1-4485-4C47-8756-48EF685723D3}" presName="childNode" presStyleLbl="node1" presStyleIdx="5" presStyleCnt="6">
        <dgm:presLayoutVars>
          <dgm:bulletEnabled val="1"/>
        </dgm:presLayoutVars>
      </dgm:prSet>
      <dgm:spPr/>
    </dgm:pt>
  </dgm:ptLst>
  <dgm:cxnLst>
    <dgm:cxn modelId="{31BE920B-CC91-FB4E-869D-440368EA74F2}" type="presOf" srcId="{72BBFFD6-BCDC-B24A-BAAC-22F1384219B4}" destId="{1BC34EF8-3370-C241-BDC6-4E91668B8384}" srcOrd="0" destOrd="0" presId="urn:microsoft.com/office/officeart/2005/8/layout/lProcess2"/>
    <dgm:cxn modelId="{22795316-5BBB-4448-AE53-8AD4623C033A}" type="presOf" srcId="{C2AA41A1-4485-4C47-8756-48EF685723D3}" destId="{6F5D602E-E89E-A544-A566-E3CC1D169F9C}" srcOrd="0" destOrd="0" presId="urn:microsoft.com/office/officeart/2005/8/layout/lProcess2"/>
    <dgm:cxn modelId="{A2C11126-6280-9F47-A12A-D64DFB8627B2}" type="presOf" srcId="{9B9AB600-CD5A-7F46-A813-B6F6A1DFCC26}" destId="{87AF09D1-A85B-C640-BB71-8C0272C99187}" srcOrd="0" destOrd="0" presId="urn:microsoft.com/office/officeart/2005/8/layout/lProcess2"/>
    <dgm:cxn modelId="{48C3CF29-0CB7-834B-9FA5-6945AF81CF30}" srcId="{72BBFFD6-BCDC-B24A-BAAC-22F1384219B4}" destId="{C2AA41A1-4485-4C47-8756-48EF685723D3}" srcOrd="1" destOrd="0" parTransId="{C60ACC92-9E76-5148-9172-CEC3A103B2CA}" sibTransId="{813A5D0B-B31A-1941-A1A7-65BD77852860}"/>
    <dgm:cxn modelId="{DC43262A-5518-F54A-9BA8-75F2F3AD7399}" srcId="{769E5C88-E613-BC47-8B37-8B5A46312391}" destId="{817B38D3-D336-BF46-A207-B83BB7DB1535}" srcOrd="1" destOrd="0" parTransId="{E2E57B65-9509-0141-ACFB-57F291498B8F}" sibTransId="{735A7CAD-DFD6-B449-AA8B-12A9563C693C}"/>
    <dgm:cxn modelId="{9B6A3231-662E-B64A-8C92-B2C162C7D0EF}" srcId="{817B38D3-D336-BF46-A207-B83BB7DB1535}" destId="{5961592C-6218-1540-9D93-63774BE47178}" srcOrd="1" destOrd="0" parTransId="{34535523-0F4B-6D4C-9F75-B256F0C86C0F}" sibTransId="{C5DC00D0-D087-E744-9476-9C7475D32918}"/>
    <dgm:cxn modelId="{56F88C3E-D783-3244-A695-57BA1F1D5361}" srcId="{72BBFFD6-BCDC-B24A-BAAC-22F1384219B4}" destId="{9B9AB600-CD5A-7F46-A813-B6F6A1DFCC26}" srcOrd="0" destOrd="0" parTransId="{DEEC8449-7738-9A41-A5A3-DAE86F71B92D}" sibTransId="{6116EB46-1CB7-CD4B-9FC5-0E90F2702851}"/>
    <dgm:cxn modelId="{5223FB4D-95DC-6D40-A312-83C71CF211EC}" srcId="{769E5C88-E613-BC47-8B37-8B5A46312391}" destId="{97A2DBAF-76EC-A243-880F-BDF2F61F9767}" srcOrd="0" destOrd="0" parTransId="{8B7408C8-C4BA-7741-A255-D08827A6E004}" sibTransId="{87F17E11-62C6-FC48-972D-A63D163827BC}"/>
    <dgm:cxn modelId="{C8D3295B-1039-1442-A511-1D8B25967306}" srcId="{769E5C88-E613-BC47-8B37-8B5A46312391}" destId="{72BBFFD6-BCDC-B24A-BAAC-22F1384219B4}" srcOrd="2" destOrd="0" parTransId="{FDA10A39-1882-E949-B7EF-DD2DE8497458}" sibTransId="{5DAA6B31-F343-E840-A59E-38B6637ABD42}"/>
    <dgm:cxn modelId="{C6A8085C-A70E-EF41-9707-7662F29D7C97}" type="presOf" srcId="{853419E6-E9A3-CB40-BC25-ADE9AFD9EE4D}" destId="{D9CE94A0-AFB5-9D44-9386-849C98C578F8}" srcOrd="0" destOrd="0" presId="urn:microsoft.com/office/officeart/2005/8/layout/lProcess2"/>
    <dgm:cxn modelId="{A9D37665-3F5C-4F4A-BF16-952B61C19E94}" type="presOf" srcId="{5961592C-6218-1540-9D93-63774BE47178}" destId="{F544B3B6-810A-2F4D-8857-61A91C9606F7}" srcOrd="0" destOrd="0" presId="urn:microsoft.com/office/officeart/2005/8/layout/lProcess2"/>
    <dgm:cxn modelId="{19041292-561C-0A4E-B15E-DA77D232434A}" type="presOf" srcId="{72BBFFD6-BCDC-B24A-BAAC-22F1384219B4}" destId="{276CBFE5-6C36-D14D-9B49-F84AC765330F}" srcOrd="1" destOrd="0" presId="urn:microsoft.com/office/officeart/2005/8/layout/lProcess2"/>
    <dgm:cxn modelId="{739C2A95-80A0-E947-B9CD-F4A53C38F8FB}" type="presOf" srcId="{97A2DBAF-76EC-A243-880F-BDF2F61F9767}" destId="{65B4A849-0A4B-324B-B1AB-AF72A1B0CEE4}" srcOrd="0" destOrd="0" presId="urn:microsoft.com/office/officeart/2005/8/layout/lProcess2"/>
    <dgm:cxn modelId="{2543B697-0615-E447-97EE-FF6D04D3032A}" type="presOf" srcId="{E142D16A-9C98-B245-805D-134534E6DCFA}" destId="{E2DF29FB-4A15-AE41-BFB3-CC16C7019A04}" srcOrd="0" destOrd="0" presId="urn:microsoft.com/office/officeart/2005/8/layout/lProcess2"/>
    <dgm:cxn modelId="{B915739A-0B95-6E42-A278-F565D8644C57}" type="presOf" srcId="{817B38D3-D336-BF46-A207-B83BB7DB1535}" destId="{A261FC9A-1571-064D-BB11-ABA6360547CD}" srcOrd="0" destOrd="0" presId="urn:microsoft.com/office/officeart/2005/8/layout/lProcess2"/>
    <dgm:cxn modelId="{4067CCA7-6918-3748-B3F6-8759DC44731D}" srcId="{97A2DBAF-76EC-A243-880F-BDF2F61F9767}" destId="{E142D16A-9C98-B245-805D-134534E6DCFA}" srcOrd="1" destOrd="0" parTransId="{7A3B0BD7-C507-B54B-A46A-370978DF6EDD}" sibTransId="{BDC44E10-59A2-5640-8C63-DE78587D6FA1}"/>
    <dgm:cxn modelId="{F14F00A9-2B62-1946-9F80-F3828EC5C001}" srcId="{817B38D3-D336-BF46-A207-B83BB7DB1535}" destId="{6F4E83D2-0E59-674F-9B67-0C67BBFD6653}" srcOrd="0" destOrd="0" parTransId="{F6C0B8D0-BAE2-4248-96B0-BC575CE4782F}" sibTransId="{79B3F13D-82BC-7A48-B99E-0CAB7216940C}"/>
    <dgm:cxn modelId="{694A54B3-63AE-BB47-AD79-F49D123E3122}" srcId="{97A2DBAF-76EC-A243-880F-BDF2F61F9767}" destId="{853419E6-E9A3-CB40-BC25-ADE9AFD9EE4D}" srcOrd="0" destOrd="0" parTransId="{B35CFAD6-90CE-5C4B-A056-E6F61D3735EB}" sibTransId="{92CEF443-1349-2440-907F-D2B4C9DEC222}"/>
    <dgm:cxn modelId="{4581E4B8-ACF6-6847-91A2-CB0C31E773F0}" type="presOf" srcId="{817B38D3-D336-BF46-A207-B83BB7DB1535}" destId="{DF541558-FD35-AF46-81E5-6465FD92D57C}" srcOrd="1" destOrd="0" presId="urn:microsoft.com/office/officeart/2005/8/layout/lProcess2"/>
    <dgm:cxn modelId="{34F538BB-EAB7-BC49-B272-368268FE5845}" type="presOf" srcId="{769E5C88-E613-BC47-8B37-8B5A46312391}" destId="{923AA35F-07B0-3140-8E28-2F9508C366AD}" srcOrd="0" destOrd="0" presId="urn:microsoft.com/office/officeart/2005/8/layout/lProcess2"/>
    <dgm:cxn modelId="{720A0BBE-676F-594F-80D9-0B42DA3491E4}" type="presOf" srcId="{97A2DBAF-76EC-A243-880F-BDF2F61F9767}" destId="{6AB5F35E-F38C-914C-8FAA-2A6CEE9E0FD7}" srcOrd="1" destOrd="0" presId="urn:microsoft.com/office/officeart/2005/8/layout/lProcess2"/>
    <dgm:cxn modelId="{675FB8F2-C8A5-6F45-8D93-A736A47F6A14}" type="presOf" srcId="{6F4E83D2-0E59-674F-9B67-0C67BBFD6653}" destId="{B34BC8CB-E34E-C042-8913-5AB41B7D4698}" srcOrd="0" destOrd="0" presId="urn:microsoft.com/office/officeart/2005/8/layout/lProcess2"/>
    <dgm:cxn modelId="{4866B66F-3335-7E49-B92E-4F6E01D9DBB0}" type="presParOf" srcId="{923AA35F-07B0-3140-8E28-2F9508C366AD}" destId="{59207D8C-F0A8-5C41-AE8B-8EDDAE6CE27E}" srcOrd="0" destOrd="0" presId="urn:microsoft.com/office/officeart/2005/8/layout/lProcess2"/>
    <dgm:cxn modelId="{2ECE44A4-441A-AF49-9E35-8228D82D5E4B}" type="presParOf" srcId="{59207D8C-F0A8-5C41-AE8B-8EDDAE6CE27E}" destId="{65B4A849-0A4B-324B-B1AB-AF72A1B0CEE4}" srcOrd="0" destOrd="0" presId="urn:microsoft.com/office/officeart/2005/8/layout/lProcess2"/>
    <dgm:cxn modelId="{711C1E60-5CE5-934D-9893-079F72095DA0}" type="presParOf" srcId="{59207D8C-F0A8-5C41-AE8B-8EDDAE6CE27E}" destId="{6AB5F35E-F38C-914C-8FAA-2A6CEE9E0FD7}" srcOrd="1" destOrd="0" presId="urn:microsoft.com/office/officeart/2005/8/layout/lProcess2"/>
    <dgm:cxn modelId="{26DECFF9-A60C-9C43-9D86-39677C58BAD9}" type="presParOf" srcId="{59207D8C-F0A8-5C41-AE8B-8EDDAE6CE27E}" destId="{7BC96CA1-629C-4446-822F-2F96B61A0BC3}" srcOrd="2" destOrd="0" presId="urn:microsoft.com/office/officeart/2005/8/layout/lProcess2"/>
    <dgm:cxn modelId="{ED0C588B-023D-5848-B58B-D7DD76CA87F1}" type="presParOf" srcId="{7BC96CA1-629C-4446-822F-2F96B61A0BC3}" destId="{47ED5006-9650-2144-A62C-4B1AC44B0B99}" srcOrd="0" destOrd="0" presId="urn:microsoft.com/office/officeart/2005/8/layout/lProcess2"/>
    <dgm:cxn modelId="{18DD3C30-FF7E-2343-BA09-202EFAA12EAD}" type="presParOf" srcId="{47ED5006-9650-2144-A62C-4B1AC44B0B99}" destId="{D9CE94A0-AFB5-9D44-9386-849C98C578F8}" srcOrd="0" destOrd="0" presId="urn:microsoft.com/office/officeart/2005/8/layout/lProcess2"/>
    <dgm:cxn modelId="{F8A71738-2B06-EF40-A990-D228D6A7CF7D}" type="presParOf" srcId="{47ED5006-9650-2144-A62C-4B1AC44B0B99}" destId="{96F63931-59F9-A64F-A2E9-03BA770E4EB6}" srcOrd="1" destOrd="0" presId="urn:microsoft.com/office/officeart/2005/8/layout/lProcess2"/>
    <dgm:cxn modelId="{BC007205-B1B5-7049-B14D-F0F1CBB96A6B}" type="presParOf" srcId="{47ED5006-9650-2144-A62C-4B1AC44B0B99}" destId="{E2DF29FB-4A15-AE41-BFB3-CC16C7019A04}" srcOrd="2" destOrd="0" presId="urn:microsoft.com/office/officeart/2005/8/layout/lProcess2"/>
    <dgm:cxn modelId="{E6817DEA-7192-F44F-8776-69A63CBC07AB}" type="presParOf" srcId="{923AA35F-07B0-3140-8E28-2F9508C366AD}" destId="{4EC4170C-1F66-5B40-AE79-457461D58E37}" srcOrd="1" destOrd="0" presId="urn:microsoft.com/office/officeart/2005/8/layout/lProcess2"/>
    <dgm:cxn modelId="{8E9C4D17-9AF8-8348-A4B1-6074B815CE9E}" type="presParOf" srcId="{923AA35F-07B0-3140-8E28-2F9508C366AD}" destId="{9B9FED3C-A464-0342-B243-A67B7249435B}" srcOrd="2" destOrd="0" presId="urn:microsoft.com/office/officeart/2005/8/layout/lProcess2"/>
    <dgm:cxn modelId="{1D94FF36-3E85-ED4B-B5C3-2E380E541A6B}" type="presParOf" srcId="{9B9FED3C-A464-0342-B243-A67B7249435B}" destId="{A261FC9A-1571-064D-BB11-ABA6360547CD}" srcOrd="0" destOrd="0" presId="urn:microsoft.com/office/officeart/2005/8/layout/lProcess2"/>
    <dgm:cxn modelId="{2CDA86F7-BF4F-1140-BFEC-5CD256B632BC}" type="presParOf" srcId="{9B9FED3C-A464-0342-B243-A67B7249435B}" destId="{DF541558-FD35-AF46-81E5-6465FD92D57C}" srcOrd="1" destOrd="0" presId="urn:microsoft.com/office/officeart/2005/8/layout/lProcess2"/>
    <dgm:cxn modelId="{C467DE38-7041-0B49-A3ED-42CD667604DB}" type="presParOf" srcId="{9B9FED3C-A464-0342-B243-A67B7249435B}" destId="{55F29741-83A9-C042-9CF3-FCEE95387E13}" srcOrd="2" destOrd="0" presId="urn:microsoft.com/office/officeart/2005/8/layout/lProcess2"/>
    <dgm:cxn modelId="{99F87C33-2139-1544-A7CA-2FA8F64B701E}" type="presParOf" srcId="{55F29741-83A9-C042-9CF3-FCEE95387E13}" destId="{C60491AF-B5BE-814D-B051-5B021DA8FF15}" srcOrd="0" destOrd="0" presId="urn:microsoft.com/office/officeart/2005/8/layout/lProcess2"/>
    <dgm:cxn modelId="{7BE2F5F5-0066-EC49-825C-C0F7BEE3576E}" type="presParOf" srcId="{C60491AF-B5BE-814D-B051-5B021DA8FF15}" destId="{B34BC8CB-E34E-C042-8913-5AB41B7D4698}" srcOrd="0" destOrd="0" presId="urn:microsoft.com/office/officeart/2005/8/layout/lProcess2"/>
    <dgm:cxn modelId="{5FF97143-E6DB-2B42-BD31-BE98A233935F}" type="presParOf" srcId="{C60491AF-B5BE-814D-B051-5B021DA8FF15}" destId="{4E440E60-82FF-1041-B463-14C4D253D2B9}" srcOrd="1" destOrd="0" presId="urn:microsoft.com/office/officeart/2005/8/layout/lProcess2"/>
    <dgm:cxn modelId="{C87CB263-7315-1B45-916D-3FA7A1B32160}" type="presParOf" srcId="{C60491AF-B5BE-814D-B051-5B021DA8FF15}" destId="{F544B3B6-810A-2F4D-8857-61A91C9606F7}" srcOrd="2" destOrd="0" presId="urn:microsoft.com/office/officeart/2005/8/layout/lProcess2"/>
    <dgm:cxn modelId="{EE7873FA-35DF-D041-8CD6-A8E36CBFFAA6}" type="presParOf" srcId="{923AA35F-07B0-3140-8E28-2F9508C366AD}" destId="{BE9E4A3A-E751-3C48-AB6A-DD92A0F59BA5}" srcOrd="3" destOrd="0" presId="urn:microsoft.com/office/officeart/2005/8/layout/lProcess2"/>
    <dgm:cxn modelId="{1FE2219C-A165-9B40-91D7-35AB038B0952}" type="presParOf" srcId="{923AA35F-07B0-3140-8E28-2F9508C366AD}" destId="{9E2EC79A-F290-C641-86ED-0F57A6AC72D0}" srcOrd="4" destOrd="0" presId="urn:microsoft.com/office/officeart/2005/8/layout/lProcess2"/>
    <dgm:cxn modelId="{E999FC8B-E661-D440-ACA3-6CC1057FB7E0}" type="presParOf" srcId="{9E2EC79A-F290-C641-86ED-0F57A6AC72D0}" destId="{1BC34EF8-3370-C241-BDC6-4E91668B8384}" srcOrd="0" destOrd="0" presId="urn:microsoft.com/office/officeart/2005/8/layout/lProcess2"/>
    <dgm:cxn modelId="{561604A9-5C68-8E4F-9108-A5C9744866B8}" type="presParOf" srcId="{9E2EC79A-F290-C641-86ED-0F57A6AC72D0}" destId="{276CBFE5-6C36-D14D-9B49-F84AC765330F}" srcOrd="1" destOrd="0" presId="urn:microsoft.com/office/officeart/2005/8/layout/lProcess2"/>
    <dgm:cxn modelId="{BE47AD4D-0405-2B42-A88F-BA3190BA7A18}" type="presParOf" srcId="{9E2EC79A-F290-C641-86ED-0F57A6AC72D0}" destId="{501A9238-E1D4-0348-8F07-C365A6E1C1A9}" srcOrd="2" destOrd="0" presId="urn:microsoft.com/office/officeart/2005/8/layout/lProcess2"/>
    <dgm:cxn modelId="{70583114-D920-E74C-8A7F-E3ED551FF322}" type="presParOf" srcId="{501A9238-E1D4-0348-8F07-C365A6E1C1A9}" destId="{63EAC28F-0BFE-E349-9FC0-52ACE1484114}" srcOrd="0" destOrd="0" presId="urn:microsoft.com/office/officeart/2005/8/layout/lProcess2"/>
    <dgm:cxn modelId="{9773AB08-6910-8645-841B-C95F3A7E2078}" type="presParOf" srcId="{63EAC28F-0BFE-E349-9FC0-52ACE1484114}" destId="{87AF09D1-A85B-C640-BB71-8C0272C99187}" srcOrd="0" destOrd="0" presId="urn:microsoft.com/office/officeart/2005/8/layout/lProcess2"/>
    <dgm:cxn modelId="{A371B388-9B0C-ED40-8BB9-656A540B2567}" type="presParOf" srcId="{63EAC28F-0BFE-E349-9FC0-52ACE1484114}" destId="{709B6834-E245-F24F-9AE4-10B9DB416342}" srcOrd="1" destOrd="0" presId="urn:microsoft.com/office/officeart/2005/8/layout/lProcess2"/>
    <dgm:cxn modelId="{5DFFDBB7-0C94-9E4E-9347-A301387C9668}" type="presParOf" srcId="{63EAC28F-0BFE-E349-9FC0-52ACE1484114}" destId="{6F5D602E-E89E-A544-A566-E3CC1D169F9C}"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9E5C88-E613-BC47-8B37-8B5A46312391}" type="doc">
      <dgm:prSet loTypeId="urn:microsoft.com/office/officeart/2005/8/layout/lProcess2" loCatId="" qsTypeId="urn:microsoft.com/office/officeart/2005/8/quickstyle/simple3" qsCatId="simple" csTypeId="urn:microsoft.com/office/officeart/2005/8/colors/accent0_1" csCatId="mainScheme" phldr="1"/>
      <dgm:spPr/>
      <dgm:t>
        <a:bodyPr/>
        <a:lstStyle/>
        <a:p>
          <a:endParaRPr lang="en-US"/>
        </a:p>
      </dgm:t>
    </dgm:pt>
    <dgm:pt modelId="{97A2DBAF-76EC-A243-880F-BDF2F61F9767}">
      <dgm:prSet phldrT="[Text]" custT="1"/>
      <dgm:spPr>
        <a:solidFill>
          <a:schemeClr val="bg2"/>
        </a:solidFill>
        <a:effectLst/>
      </dgm:spPr>
      <dgm:t>
        <a:bodyPr/>
        <a:lstStyle/>
        <a:p>
          <a:r>
            <a:rPr lang="en-US" sz="1800" dirty="0">
              <a:solidFill>
                <a:schemeClr val="accent1">
                  <a:lumMod val="60000"/>
                  <a:lumOff val="40000"/>
                </a:schemeClr>
              </a:solidFill>
              <a:latin typeface="Arial"/>
              <a:cs typeface="Arial"/>
            </a:rPr>
            <a:t>Cache</a:t>
          </a:r>
        </a:p>
      </dgm:t>
    </dgm:pt>
    <dgm:pt modelId="{8B7408C8-C4BA-7741-A255-D08827A6E004}" type="parTrans" cxnId="{5223FB4D-95DC-6D40-A312-83C71CF211EC}">
      <dgm:prSet/>
      <dgm:spPr/>
      <dgm:t>
        <a:bodyPr/>
        <a:lstStyle/>
        <a:p>
          <a:endParaRPr lang="en-US" sz="1600">
            <a:latin typeface="Arial"/>
            <a:cs typeface="Arial"/>
          </a:endParaRPr>
        </a:p>
      </dgm:t>
    </dgm:pt>
    <dgm:pt modelId="{87F17E11-62C6-FC48-972D-A63D163827BC}" type="sibTrans" cxnId="{5223FB4D-95DC-6D40-A312-83C71CF211EC}">
      <dgm:prSet/>
      <dgm:spPr/>
      <dgm:t>
        <a:bodyPr/>
        <a:lstStyle/>
        <a:p>
          <a:endParaRPr lang="en-US" sz="1600">
            <a:latin typeface="Arial"/>
            <a:cs typeface="Arial"/>
          </a:endParaRPr>
        </a:p>
      </dgm:t>
    </dgm:pt>
    <dgm:pt modelId="{853419E6-E9A3-CB40-BC25-ADE9AFD9EE4D}">
      <dgm:prSet phldrT="[Text]" custT="1"/>
      <dgm:spPr>
        <a:solidFill>
          <a:srgbClr val="FFFFFF"/>
        </a:solidFill>
        <a:effectLst/>
      </dgm:spPr>
      <dgm:t>
        <a:bodyPr/>
        <a:lstStyle/>
        <a:p>
          <a:r>
            <a:rPr lang="en-US" sz="1600" dirty="0">
              <a:solidFill>
                <a:schemeClr val="accent1">
                  <a:lumMod val="60000"/>
                  <a:lumOff val="40000"/>
                </a:schemeClr>
              </a:solidFill>
              <a:latin typeface="Arial"/>
              <a:cs typeface="Arial"/>
            </a:rPr>
            <a:t>Distributed Cache</a:t>
          </a:r>
        </a:p>
      </dgm:t>
    </dgm:pt>
    <dgm:pt modelId="{B35CFAD6-90CE-5C4B-A056-E6F61D3735EB}" type="parTrans" cxnId="{694A54B3-63AE-BB47-AD79-F49D123E3122}">
      <dgm:prSet/>
      <dgm:spPr/>
      <dgm:t>
        <a:bodyPr/>
        <a:lstStyle/>
        <a:p>
          <a:endParaRPr lang="en-US" sz="1600">
            <a:latin typeface="Arial"/>
            <a:cs typeface="Arial"/>
          </a:endParaRPr>
        </a:p>
      </dgm:t>
    </dgm:pt>
    <dgm:pt modelId="{92CEF443-1349-2440-907F-D2B4C9DEC222}" type="sibTrans" cxnId="{694A54B3-63AE-BB47-AD79-F49D123E3122}">
      <dgm:prSet/>
      <dgm:spPr/>
      <dgm:t>
        <a:bodyPr/>
        <a:lstStyle/>
        <a:p>
          <a:endParaRPr lang="en-US" sz="1600">
            <a:latin typeface="Arial"/>
            <a:cs typeface="Arial"/>
          </a:endParaRPr>
        </a:p>
      </dgm:t>
    </dgm:pt>
    <dgm:pt modelId="{E142D16A-9C98-B245-805D-134534E6DCFA}">
      <dgm:prSet phldrT="[Text]" custT="1"/>
      <dgm:spPr>
        <a:solidFill>
          <a:srgbClr val="FFFFFF"/>
        </a:solidFill>
        <a:effectLst/>
      </dgm:spPr>
      <dgm:t>
        <a:bodyPr/>
        <a:lstStyle/>
        <a:p>
          <a:r>
            <a:rPr lang="en-US" sz="1600" dirty="0">
              <a:solidFill>
                <a:schemeClr val="accent1">
                  <a:lumMod val="60000"/>
                  <a:lumOff val="40000"/>
                </a:schemeClr>
              </a:solidFill>
              <a:latin typeface="Arial"/>
              <a:cs typeface="Arial"/>
            </a:rPr>
            <a:t>Response Cache</a:t>
          </a:r>
        </a:p>
      </dgm:t>
    </dgm:pt>
    <dgm:pt modelId="{7A3B0BD7-C507-B54B-A46A-370978DF6EDD}" type="parTrans" cxnId="{4067CCA7-6918-3748-B3F6-8759DC44731D}">
      <dgm:prSet/>
      <dgm:spPr/>
      <dgm:t>
        <a:bodyPr/>
        <a:lstStyle/>
        <a:p>
          <a:endParaRPr lang="en-US" sz="1600">
            <a:latin typeface="Arial"/>
            <a:cs typeface="Arial"/>
          </a:endParaRPr>
        </a:p>
      </dgm:t>
    </dgm:pt>
    <dgm:pt modelId="{BDC44E10-59A2-5640-8C63-DE78587D6FA1}" type="sibTrans" cxnId="{4067CCA7-6918-3748-B3F6-8759DC44731D}">
      <dgm:prSet/>
      <dgm:spPr/>
      <dgm:t>
        <a:bodyPr/>
        <a:lstStyle/>
        <a:p>
          <a:endParaRPr lang="en-US" sz="1600">
            <a:latin typeface="Arial"/>
            <a:cs typeface="Arial"/>
          </a:endParaRPr>
        </a:p>
      </dgm:t>
    </dgm:pt>
    <dgm:pt modelId="{817B38D3-D336-BF46-A207-B83BB7DB1535}">
      <dgm:prSet phldrT="[Text]" custT="1"/>
      <dgm:spPr>
        <a:solidFill>
          <a:schemeClr val="bg2"/>
        </a:solidFill>
        <a:effectLst/>
      </dgm:spPr>
      <dgm:t>
        <a:bodyPr/>
        <a:lstStyle/>
        <a:p>
          <a:r>
            <a:rPr lang="en-US" sz="1800" dirty="0">
              <a:solidFill>
                <a:schemeClr val="accent1">
                  <a:lumMod val="60000"/>
                  <a:lumOff val="40000"/>
                </a:schemeClr>
              </a:solidFill>
              <a:latin typeface="Arial"/>
              <a:cs typeface="Arial"/>
            </a:rPr>
            <a:t>Distributed Network</a:t>
          </a:r>
        </a:p>
      </dgm:t>
    </dgm:pt>
    <dgm:pt modelId="{E2E57B65-9509-0141-ACFB-57F291498B8F}" type="parTrans" cxnId="{DC43262A-5518-F54A-9BA8-75F2F3AD7399}">
      <dgm:prSet/>
      <dgm:spPr/>
      <dgm:t>
        <a:bodyPr/>
        <a:lstStyle/>
        <a:p>
          <a:endParaRPr lang="en-US" sz="1600">
            <a:latin typeface="Arial"/>
            <a:cs typeface="Arial"/>
          </a:endParaRPr>
        </a:p>
      </dgm:t>
    </dgm:pt>
    <dgm:pt modelId="{735A7CAD-DFD6-B449-AA8B-12A9563C693C}" type="sibTrans" cxnId="{DC43262A-5518-F54A-9BA8-75F2F3AD7399}">
      <dgm:prSet/>
      <dgm:spPr/>
      <dgm:t>
        <a:bodyPr/>
        <a:lstStyle/>
        <a:p>
          <a:endParaRPr lang="en-US" sz="1600">
            <a:latin typeface="Arial"/>
            <a:cs typeface="Arial"/>
          </a:endParaRPr>
        </a:p>
      </dgm:t>
    </dgm:pt>
    <dgm:pt modelId="{6F4E83D2-0E59-674F-9B67-0C67BBFD6653}">
      <dgm:prSet phldrT="[Text]" custT="1"/>
      <dgm:spPr>
        <a:effectLst/>
      </dgm:spPr>
      <dgm:t>
        <a:bodyPr/>
        <a:lstStyle/>
        <a:p>
          <a:r>
            <a:rPr lang="en-US" sz="1600" dirty="0">
              <a:solidFill>
                <a:schemeClr val="accent1">
                  <a:lumMod val="60000"/>
                  <a:lumOff val="40000"/>
                </a:schemeClr>
              </a:solidFill>
              <a:latin typeface="Arial"/>
              <a:cs typeface="Arial"/>
            </a:rPr>
            <a:t>Content-Based Routing</a:t>
          </a:r>
        </a:p>
      </dgm:t>
    </dgm:pt>
    <dgm:pt modelId="{F6C0B8D0-BAE2-4248-96B0-BC575CE4782F}" type="parTrans" cxnId="{F14F00A9-2B62-1946-9F80-F3828EC5C001}">
      <dgm:prSet/>
      <dgm:spPr/>
      <dgm:t>
        <a:bodyPr/>
        <a:lstStyle/>
        <a:p>
          <a:endParaRPr lang="en-US" sz="1600">
            <a:latin typeface="Arial"/>
            <a:cs typeface="Arial"/>
          </a:endParaRPr>
        </a:p>
      </dgm:t>
    </dgm:pt>
    <dgm:pt modelId="{79B3F13D-82BC-7A48-B99E-0CAB7216940C}" type="sibTrans" cxnId="{F14F00A9-2B62-1946-9F80-F3828EC5C001}">
      <dgm:prSet/>
      <dgm:spPr/>
      <dgm:t>
        <a:bodyPr/>
        <a:lstStyle/>
        <a:p>
          <a:endParaRPr lang="en-US" sz="1600">
            <a:latin typeface="Arial"/>
            <a:cs typeface="Arial"/>
          </a:endParaRPr>
        </a:p>
      </dgm:t>
    </dgm:pt>
    <dgm:pt modelId="{5961592C-6218-1540-9D93-63774BE47178}">
      <dgm:prSet phldrT="[Text]" custT="1"/>
      <dgm:spPr>
        <a:effectLst/>
      </dgm:spPr>
      <dgm:t>
        <a:bodyPr/>
        <a:lstStyle/>
        <a:p>
          <a:r>
            <a:rPr lang="en-US" sz="1600" dirty="0">
              <a:solidFill>
                <a:schemeClr val="accent1">
                  <a:lumMod val="60000"/>
                  <a:lumOff val="40000"/>
                </a:schemeClr>
              </a:solidFill>
              <a:latin typeface="Arial"/>
              <a:cs typeface="Arial"/>
            </a:rPr>
            <a:t>Distributed “Smart” Routing</a:t>
          </a:r>
        </a:p>
      </dgm:t>
    </dgm:pt>
    <dgm:pt modelId="{34535523-0F4B-6D4C-9F75-B256F0C86C0F}" type="parTrans" cxnId="{9B6A3231-662E-B64A-8C92-B2C162C7D0EF}">
      <dgm:prSet/>
      <dgm:spPr/>
      <dgm:t>
        <a:bodyPr/>
        <a:lstStyle/>
        <a:p>
          <a:endParaRPr lang="en-US" sz="1600">
            <a:latin typeface="Arial"/>
            <a:cs typeface="Arial"/>
          </a:endParaRPr>
        </a:p>
      </dgm:t>
    </dgm:pt>
    <dgm:pt modelId="{C5DC00D0-D087-E744-9476-9C7475D32918}" type="sibTrans" cxnId="{9B6A3231-662E-B64A-8C92-B2C162C7D0EF}">
      <dgm:prSet/>
      <dgm:spPr/>
      <dgm:t>
        <a:bodyPr/>
        <a:lstStyle/>
        <a:p>
          <a:endParaRPr lang="en-US" sz="1600">
            <a:latin typeface="Arial"/>
            <a:cs typeface="Arial"/>
          </a:endParaRPr>
        </a:p>
      </dgm:t>
    </dgm:pt>
    <dgm:pt modelId="{923AA35F-07B0-3140-8E28-2F9508C366AD}" type="pres">
      <dgm:prSet presAssocID="{769E5C88-E613-BC47-8B37-8B5A46312391}" presName="theList" presStyleCnt="0">
        <dgm:presLayoutVars>
          <dgm:dir/>
          <dgm:animLvl val="lvl"/>
          <dgm:resizeHandles val="exact"/>
        </dgm:presLayoutVars>
      </dgm:prSet>
      <dgm:spPr/>
    </dgm:pt>
    <dgm:pt modelId="{59207D8C-F0A8-5C41-AE8B-8EDDAE6CE27E}" type="pres">
      <dgm:prSet presAssocID="{97A2DBAF-76EC-A243-880F-BDF2F61F9767}" presName="compNode" presStyleCnt="0"/>
      <dgm:spPr/>
    </dgm:pt>
    <dgm:pt modelId="{65B4A849-0A4B-324B-B1AB-AF72A1B0CEE4}" type="pres">
      <dgm:prSet presAssocID="{97A2DBAF-76EC-A243-880F-BDF2F61F9767}" presName="aNode" presStyleLbl="bgShp" presStyleIdx="0" presStyleCnt="2" custLinFactNeighborX="-8679" custLinFactNeighborY="0"/>
      <dgm:spPr/>
    </dgm:pt>
    <dgm:pt modelId="{6AB5F35E-F38C-914C-8FAA-2A6CEE9E0FD7}" type="pres">
      <dgm:prSet presAssocID="{97A2DBAF-76EC-A243-880F-BDF2F61F9767}" presName="textNode" presStyleLbl="bgShp" presStyleIdx="0" presStyleCnt="2"/>
      <dgm:spPr/>
    </dgm:pt>
    <dgm:pt modelId="{7BC96CA1-629C-4446-822F-2F96B61A0BC3}" type="pres">
      <dgm:prSet presAssocID="{97A2DBAF-76EC-A243-880F-BDF2F61F9767}" presName="compChildNode" presStyleCnt="0"/>
      <dgm:spPr/>
    </dgm:pt>
    <dgm:pt modelId="{47ED5006-9650-2144-A62C-4B1AC44B0B99}" type="pres">
      <dgm:prSet presAssocID="{97A2DBAF-76EC-A243-880F-BDF2F61F9767}" presName="theInnerList" presStyleCnt="0"/>
      <dgm:spPr/>
    </dgm:pt>
    <dgm:pt modelId="{D9CE94A0-AFB5-9D44-9386-849C98C578F8}" type="pres">
      <dgm:prSet presAssocID="{853419E6-E9A3-CB40-BC25-ADE9AFD9EE4D}" presName="childNode" presStyleLbl="node1" presStyleIdx="0" presStyleCnt="4">
        <dgm:presLayoutVars>
          <dgm:bulletEnabled val="1"/>
        </dgm:presLayoutVars>
      </dgm:prSet>
      <dgm:spPr/>
    </dgm:pt>
    <dgm:pt modelId="{96F63931-59F9-A64F-A2E9-03BA770E4EB6}" type="pres">
      <dgm:prSet presAssocID="{853419E6-E9A3-CB40-BC25-ADE9AFD9EE4D}" presName="aSpace2" presStyleCnt="0"/>
      <dgm:spPr/>
    </dgm:pt>
    <dgm:pt modelId="{E2DF29FB-4A15-AE41-BFB3-CC16C7019A04}" type="pres">
      <dgm:prSet presAssocID="{E142D16A-9C98-B245-805D-134534E6DCFA}" presName="childNode" presStyleLbl="node1" presStyleIdx="1" presStyleCnt="4">
        <dgm:presLayoutVars>
          <dgm:bulletEnabled val="1"/>
        </dgm:presLayoutVars>
      </dgm:prSet>
      <dgm:spPr/>
    </dgm:pt>
    <dgm:pt modelId="{4EC4170C-1F66-5B40-AE79-457461D58E37}" type="pres">
      <dgm:prSet presAssocID="{97A2DBAF-76EC-A243-880F-BDF2F61F9767}" presName="aSpace" presStyleCnt="0"/>
      <dgm:spPr/>
    </dgm:pt>
    <dgm:pt modelId="{9B9FED3C-A464-0342-B243-A67B7249435B}" type="pres">
      <dgm:prSet presAssocID="{817B38D3-D336-BF46-A207-B83BB7DB1535}" presName="compNode" presStyleCnt="0"/>
      <dgm:spPr/>
    </dgm:pt>
    <dgm:pt modelId="{A261FC9A-1571-064D-BB11-ABA6360547CD}" type="pres">
      <dgm:prSet presAssocID="{817B38D3-D336-BF46-A207-B83BB7DB1535}" presName="aNode" presStyleLbl="bgShp" presStyleIdx="1" presStyleCnt="2"/>
      <dgm:spPr/>
    </dgm:pt>
    <dgm:pt modelId="{DF541558-FD35-AF46-81E5-6465FD92D57C}" type="pres">
      <dgm:prSet presAssocID="{817B38D3-D336-BF46-A207-B83BB7DB1535}" presName="textNode" presStyleLbl="bgShp" presStyleIdx="1" presStyleCnt="2"/>
      <dgm:spPr/>
    </dgm:pt>
    <dgm:pt modelId="{55F29741-83A9-C042-9CF3-FCEE95387E13}" type="pres">
      <dgm:prSet presAssocID="{817B38D3-D336-BF46-A207-B83BB7DB1535}" presName="compChildNode" presStyleCnt="0"/>
      <dgm:spPr/>
    </dgm:pt>
    <dgm:pt modelId="{C60491AF-B5BE-814D-B051-5B021DA8FF15}" type="pres">
      <dgm:prSet presAssocID="{817B38D3-D336-BF46-A207-B83BB7DB1535}" presName="theInnerList" presStyleCnt="0"/>
      <dgm:spPr/>
    </dgm:pt>
    <dgm:pt modelId="{B34BC8CB-E34E-C042-8913-5AB41B7D4698}" type="pres">
      <dgm:prSet presAssocID="{6F4E83D2-0E59-674F-9B67-0C67BBFD6653}" presName="childNode" presStyleLbl="node1" presStyleIdx="2" presStyleCnt="4">
        <dgm:presLayoutVars>
          <dgm:bulletEnabled val="1"/>
        </dgm:presLayoutVars>
      </dgm:prSet>
      <dgm:spPr/>
    </dgm:pt>
    <dgm:pt modelId="{4E440E60-82FF-1041-B463-14C4D253D2B9}" type="pres">
      <dgm:prSet presAssocID="{6F4E83D2-0E59-674F-9B67-0C67BBFD6653}" presName="aSpace2" presStyleCnt="0"/>
      <dgm:spPr/>
    </dgm:pt>
    <dgm:pt modelId="{F544B3B6-810A-2F4D-8857-61A91C9606F7}" type="pres">
      <dgm:prSet presAssocID="{5961592C-6218-1540-9D93-63774BE47178}" presName="childNode" presStyleLbl="node1" presStyleIdx="3" presStyleCnt="4">
        <dgm:presLayoutVars>
          <dgm:bulletEnabled val="1"/>
        </dgm:presLayoutVars>
      </dgm:prSet>
      <dgm:spPr/>
    </dgm:pt>
  </dgm:ptLst>
  <dgm:cxnLst>
    <dgm:cxn modelId="{DC43262A-5518-F54A-9BA8-75F2F3AD7399}" srcId="{769E5C88-E613-BC47-8B37-8B5A46312391}" destId="{817B38D3-D336-BF46-A207-B83BB7DB1535}" srcOrd="1" destOrd="0" parTransId="{E2E57B65-9509-0141-ACFB-57F291498B8F}" sibTransId="{735A7CAD-DFD6-B449-AA8B-12A9563C693C}"/>
    <dgm:cxn modelId="{B059AD2C-E216-9849-B876-533284B144F2}" type="presOf" srcId="{6F4E83D2-0E59-674F-9B67-0C67BBFD6653}" destId="{B34BC8CB-E34E-C042-8913-5AB41B7D4698}" srcOrd="0" destOrd="0" presId="urn:microsoft.com/office/officeart/2005/8/layout/lProcess2"/>
    <dgm:cxn modelId="{9B6A3231-662E-B64A-8C92-B2C162C7D0EF}" srcId="{817B38D3-D336-BF46-A207-B83BB7DB1535}" destId="{5961592C-6218-1540-9D93-63774BE47178}" srcOrd="1" destOrd="0" parTransId="{34535523-0F4B-6D4C-9F75-B256F0C86C0F}" sibTransId="{C5DC00D0-D087-E744-9476-9C7475D32918}"/>
    <dgm:cxn modelId="{74505039-C0D6-1745-B88B-001C5A5C4DB8}" type="presOf" srcId="{97A2DBAF-76EC-A243-880F-BDF2F61F9767}" destId="{6AB5F35E-F38C-914C-8FAA-2A6CEE9E0FD7}" srcOrd="1" destOrd="0" presId="urn:microsoft.com/office/officeart/2005/8/layout/lProcess2"/>
    <dgm:cxn modelId="{5223FB4D-95DC-6D40-A312-83C71CF211EC}" srcId="{769E5C88-E613-BC47-8B37-8B5A46312391}" destId="{97A2DBAF-76EC-A243-880F-BDF2F61F9767}" srcOrd="0" destOrd="0" parTransId="{8B7408C8-C4BA-7741-A255-D08827A6E004}" sibTransId="{87F17E11-62C6-FC48-972D-A63D163827BC}"/>
    <dgm:cxn modelId="{98A19A70-F029-D54A-896E-5B03C6129B03}" type="presOf" srcId="{E142D16A-9C98-B245-805D-134534E6DCFA}" destId="{E2DF29FB-4A15-AE41-BFB3-CC16C7019A04}" srcOrd="0" destOrd="0" presId="urn:microsoft.com/office/officeart/2005/8/layout/lProcess2"/>
    <dgm:cxn modelId="{5BD20089-2701-C44F-9797-EB194078A67A}" type="presOf" srcId="{5961592C-6218-1540-9D93-63774BE47178}" destId="{F544B3B6-810A-2F4D-8857-61A91C9606F7}" srcOrd="0" destOrd="0" presId="urn:microsoft.com/office/officeart/2005/8/layout/lProcess2"/>
    <dgm:cxn modelId="{CE66C995-056F-7F47-BA83-651BF95B2C85}" type="presOf" srcId="{769E5C88-E613-BC47-8B37-8B5A46312391}" destId="{923AA35F-07B0-3140-8E28-2F9508C366AD}" srcOrd="0" destOrd="0" presId="urn:microsoft.com/office/officeart/2005/8/layout/lProcess2"/>
    <dgm:cxn modelId="{365E4AA2-16E2-8144-850C-2A6AD00C01AD}" type="presOf" srcId="{817B38D3-D336-BF46-A207-B83BB7DB1535}" destId="{A261FC9A-1571-064D-BB11-ABA6360547CD}" srcOrd="0" destOrd="0" presId="urn:microsoft.com/office/officeart/2005/8/layout/lProcess2"/>
    <dgm:cxn modelId="{4067CCA7-6918-3748-B3F6-8759DC44731D}" srcId="{97A2DBAF-76EC-A243-880F-BDF2F61F9767}" destId="{E142D16A-9C98-B245-805D-134534E6DCFA}" srcOrd="1" destOrd="0" parTransId="{7A3B0BD7-C507-B54B-A46A-370978DF6EDD}" sibTransId="{BDC44E10-59A2-5640-8C63-DE78587D6FA1}"/>
    <dgm:cxn modelId="{F14F00A9-2B62-1946-9F80-F3828EC5C001}" srcId="{817B38D3-D336-BF46-A207-B83BB7DB1535}" destId="{6F4E83D2-0E59-674F-9B67-0C67BBFD6653}" srcOrd="0" destOrd="0" parTransId="{F6C0B8D0-BAE2-4248-96B0-BC575CE4782F}" sibTransId="{79B3F13D-82BC-7A48-B99E-0CAB7216940C}"/>
    <dgm:cxn modelId="{694A54B3-63AE-BB47-AD79-F49D123E3122}" srcId="{97A2DBAF-76EC-A243-880F-BDF2F61F9767}" destId="{853419E6-E9A3-CB40-BC25-ADE9AFD9EE4D}" srcOrd="0" destOrd="0" parTransId="{B35CFAD6-90CE-5C4B-A056-E6F61D3735EB}" sibTransId="{92CEF443-1349-2440-907F-D2B4C9DEC222}"/>
    <dgm:cxn modelId="{FFC9B6B5-9D23-CC40-805A-A1426CB56FF9}" type="presOf" srcId="{817B38D3-D336-BF46-A207-B83BB7DB1535}" destId="{DF541558-FD35-AF46-81E5-6465FD92D57C}" srcOrd="1" destOrd="0" presId="urn:microsoft.com/office/officeart/2005/8/layout/lProcess2"/>
    <dgm:cxn modelId="{1B58ACB9-AD00-7642-A794-9A011630F0A0}" type="presOf" srcId="{853419E6-E9A3-CB40-BC25-ADE9AFD9EE4D}" destId="{D9CE94A0-AFB5-9D44-9386-849C98C578F8}" srcOrd="0" destOrd="0" presId="urn:microsoft.com/office/officeart/2005/8/layout/lProcess2"/>
    <dgm:cxn modelId="{9A56F3ED-3CD9-1D41-A9DD-310BFB9E4ED4}" type="presOf" srcId="{97A2DBAF-76EC-A243-880F-BDF2F61F9767}" destId="{65B4A849-0A4B-324B-B1AB-AF72A1B0CEE4}" srcOrd="0" destOrd="0" presId="urn:microsoft.com/office/officeart/2005/8/layout/lProcess2"/>
    <dgm:cxn modelId="{E5C6F26F-D605-3847-BB93-EA558D02F422}" type="presParOf" srcId="{923AA35F-07B0-3140-8E28-2F9508C366AD}" destId="{59207D8C-F0A8-5C41-AE8B-8EDDAE6CE27E}" srcOrd="0" destOrd="0" presId="urn:microsoft.com/office/officeart/2005/8/layout/lProcess2"/>
    <dgm:cxn modelId="{10833AF8-223E-504A-94A9-5B0063301D29}" type="presParOf" srcId="{59207D8C-F0A8-5C41-AE8B-8EDDAE6CE27E}" destId="{65B4A849-0A4B-324B-B1AB-AF72A1B0CEE4}" srcOrd="0" destOrd="0" presId="urn:microsoft.com/office/officeart/2005/8/layout/lProcess2"/>
    <dgm:cxn modelId="{C8AB43BA-7D03-7847-B4CA-773BAD5B653D}" type="presParOf" srcId="{59207D8C-F0A8-5C41-AE8B-8EDDAE6CE27E}" destId="{6AB5F35E-F38C-914C-8FAA-2A6CEE9E0FD7}" srcOrd="1" destOrd="0" presId="urn:microsoft.com/office/officeart/2005/8/layout/lProcess2"/>
    <dgm:cxn modelId="{60E231DC-9BAE-2143-88EC-A7CD4FDFD03D}" type="presParOf" srcId="{59207D8C-F0A8-5C41-AE8B-8EDDAE6CE27E}" destId="{7BC96CA1-629C-4446-822F-2F96B61A0BC3}" srcOrd="2" destOrd="0" presId="urn:microsoft.com/office/officeart/2005/8/layout/lProcess2"/>
    <dgm:cxn modelId="{882E7654-4E45-8D49-B97D-D6C4E4251B7B}" type="presParOf" srcId="{7BC96CA1-629C-4446-822F-2F96B61A0BC3}" destId="{47ED5006-9650-2144-A62C-4B1AC44B0B99}" srcOrd="0" destOrd="0" presId="urn:microsoft.com/office/officeart/2005/8/layout/lProcess2"/>
    <dgm:cxn modelId="{E07DEB68-1960-D54D-B829-6A93D312A752}" type="presParOf" srcId="{47ED5006-9650-2144-A62C-4B1AC44B0B99}" destId="{D9CE94A0-AFB5-9D44-9386-849C98C578F8}" srcOrd="0" destOrd="0" presId="urn:microsoft.com/office/officeart/2005/8/layout/lProcess2"/>
    <dgm:cxn modelId="{39453F35-097F-0441-B31E-E34C6EEB9A70}" type="presParOf" srcId="{47ED5006-9650-2144-A62C-4B1AC44B0B99}" destId="{96F63931-59F9-A64F-A2E9-03BA770E4EB6}" srcOrd="1" destOrd="0" presId="urn:microsoft.com/office/officeart/2005/8/layout/lProcess2"/>
    <dgm:cxn modelId="{D7E77D80-35C7-E94E-9B22-4656E5AAD3C2}" type="presParOf" srcId="{47ED5006-9650-2144-A62C-4B1AC44B0B99}" destId="{E2DF29FB-4A15-AE41-BFB3-CC16C7019A04}" srcOrd="2" destOrd="0" presId="urn:microsoft.com/office/officeart/2005/8/layout/lProcess2"/>
    <dgm:cxn modelId="{C860667E-F626-5E4E-B062-9117F4446ACF}" type="presParOf" srcId="{923AA35F-07B0-3140-8E28-2F9508C366AD}" destId="{4EC4170C-1F66-5B40-AE79-457461D58E37}" srcOrd="1" destOrd="0" presId="urn:microsoft.com/office/officeart/2005/8/layout/lProcess2"/>
    <dgm:cxn modelId="{1B62478E-251D-F448-8E6D-9E9662FF4EF8}" type="presParOf" srcId="{923AA35F-07B0-3140-8E28-2F9508C366AD}" destId="{9B9FED3C-A464-0342-B243-A67B7249435B}" srcOrd="2" destOrd="0" presId="urn:microsoft.com/office/officeart/2005/8/layout/lProcess2"/>
    <dgm:cxn modelId="{68294624-239B-7540-A428-182A9EFD4268}" type="presParOf" srcId="{9B9FED3C-A464-0342-B243-A67B7249435B}" destId="{A261FC9A-1571-064D-BB11-ABA6360547CD}" srcOrd="0" destOrd="0" presId="urn:microsoft.com/office/officeart/2005/8/layout/lProcess2"/>
    <dgm:cxn modelId="{820E5A99-394B-3D4F-9C03-175643A34D90}" type="presParOf" srcId="{9B9FED3C-A464-0342-B243-A67B7249435B}" destId="{DF541558-FD35-AF46-81E5-6465FD92D57C}" srcOrd="1" destOrd="0" presId="urn:microsoft.com/office/officeart/2005/8/layout/lProcess2"/>
    <dgm:cxn modelId="{BDB6556C-5836-2C45-A6C8-9A76E326C084}" type="presParOf" srcId="{9B9FED3C-A464-0342-B243-A67B7249435B}" destId="{55F29741-83A9-C042-9CF3-FCEE95387E13}" srcOrd="2" destOrd="0" presId="urn:microsoft.com/office/officeart/2005/8/layout/lProcess2"/>
    <dgm:cxn modelId="{733DD15B-CDD9-A244-BA4D-E4E6F03F1958}" type="presParOf" srcId="{55F29741-83A9-C042-9CF3-FCEE95387E13}" destId="{C60491AF-B5BE-814D-B051-5B021DA8FF15}" srcOrd="0" destOrd="0" presId="urn:microsoft.com/office/officeart/2005/8/layout/lProcess2"/>
    <dgm:cxn modelId="{8A2A16FD-19B7-4E48-A4A4-7ECC8ED67D9F}" type="presParOf" srcId="{C60491AF-B5BE-814D-B051-5B021DA8FF15}" destId="{B34BC8CB-E34E-C042-8913-5AB41B7D4698}" srcOrd="0" destOrd="0" presId="urn:microsoft.com/office/officeart/2005/8/layout/lProcess2"/>
    <dgm:cxn modelId="{3AE4BD6D-8A14-004B-AA92-53E52D93387B}" type="presParOf" srcId="{C60491AF-B5BE-814D-B051-5B021DA8FF15}" destId="{4E440E60-82FF-1041-B463-14C4D253D2B9}" srcOrd="1" destOrd="0" presId="urn:microsoft.com/office/officeart/2005/8/layout/lProcess2"/>
    <dgm:cxn modelId="{D7751963-8317-1349-BF68-6BAE179008BF}" type="presParOf" srcId="{C60491AF-B5BE-814D-B051-5B021DA8FF15}" destId="{F544B3B6-810A-2F4D-8857-61A91C9606F7}"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91E6B6-5C93-9449-9EBD-4854F8235E8C}"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3D784C5D-46BD-4946-BD02-F94455667121}">
      <dgm:prSet phldrT="[Text]" custT="1"/>
      <dgm:spPr>
        <a:noFill/>
      </dgm:spPr>
      <dgm:t>
        <a:bodyPr/>
        <a:lstStyle/>
        <a:p>
          <a:endParaRPr lang="en-US" sz="2000" dirty="0">
            <a:latin typeface="Arial"/>
          </a:endParaRPr>
        </a:p>
        <a:p>
          <a:endParaRPr lang="en-US" sz="2000" dirty="0">
            <a:latin typeface="Arial"/>
          </a:endParaRPr>
        </a:p>
        <a:p>
          <a:endParaRPr lang="en-US" sz="2000" dirty="0">
            <a:solidFill>
              <a:schemeClr val="tx2"/>
            </a:solidFill>
            <a:latin typeface="Arial"/>
          </a:endParaRPr>
        </a:p>
        <a:p>
          <a:r>
            <a:rPr lang="en-US" sz="2000" dirty="0">
              <a:solidFill>
                <a:schemeClr val="bg2"/>
              </a:solidFill>
              <a:latin typeface="Arial"/>
            </a:rPr>
            <a:t>Apigee Edge Analytics Services</a:t>
          </a:r>
        </a:p>
      </dgm:t>
    </dgm:pt>
    <dgm:pt modelId="{5C1879EB-E66B-1A44-916F-3323E572A487}" type="parTrans" cxnId="{9BEC5073-AB4D-5C41-9DBA-10E2A041ABD1}">
      <dgm:prSet/>
      <dgm:spPr/>
      <dgm:t>
        <a:bodyPr/>
        <a:lstStyle/>
        <a:p>
          <a:endParaRPr lang="en-US"/>
        </a:p>
      </dgm:t>
    </dgm:pt>
    <dgm:pt modelId="{1BA6D013-49EE-7147-B74C-72F4153B5260}" type="sibTrans" cxnId="{9BEC5073-AB4D-5C41-9DBA-10E2A041ABD1}">
      <dgm:prSet/>
      <dgm:spPr/>
      <dgm:t>
        <a:bodyPr/>
        <a:lstStyle/>
        <a:p>
          <a:endParaRPr lang="en-US"/>
        </a:p>
      </dgm:t>
    </dgm:pt>
    <dgm:pt modelId="{53D161EA-FA22-F247-9851-51E2CCB5F3F6}">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Dashboards: </a:t>
          </a:r>
          <a:r>
            <a:rPr lang="en-US" dirty="0">
              <a:solidFill>
                <a:schemeClr val="accent2">
                  <a:lumMod val="50000"/>
                </a:schemeClr>
              </a:solidFill>
            </a:rPr>
            <a:t>Bird’s eye view on traffic</a:t>
          </a:r>
        </a:p>
      </dgm:t>
    </dgm:pt>
    <dgm:pt modelId="{C96264BD-B8CC-784C-B365-BF73B39CEBE2}" type="parTrans" cxnId="{786FD17C-E507-EC4F-BA25-2EF4CAAD3595}">
      <dgm:prSet/>
      <dgm:spPr>
        <a:solidFill>
          <a:schemeClr val="bg1"/>
        </a:solidFill>
        <a:ln w="19050">
          <a:solidFill>
            <a:schemeClr val="accent3">
              <a:lumMod val="50000"/>
            </a:schemeClr>
          </a:solidFill>
        </a:ln>
      </dgm:spPr>
      <dgm:t>
        <a:bodyPr/>
        <a:lstStyle/>
        <a:p>
          <a:endParaRPr lang="en-US"/>
        </a:p>
      </dgm:t>
    </dgm:pt>
    <dgm:pt modelId="{E65B13D7-2FC8-FC49-B3B4-B1CEFD44F765}" type="sibTrans" cxnId="{786FD17C-E507-EC4F-BA25-2EF4CAAD3595}">
      <dgm:prSet/>
      <dgm:spPr/>
      <dgm:t>
        <a:bodyPr/>
        <a:lstStyle/>
        <a:p>
          <a:endParaRPr lang="en-US"/>
        </a:p>
      </dgm:t>
    </dgm:pt>
    <dgm:pt modelId="{785437DE-A2F2-5043-A933-5655A79C5D2A}">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Custom Reports: </a:t>
          </a:r>
          <a:r>
            <a:rPr lang="en-US" dirty="0">
              <a:solidFill>
                <a:schemeClr val="accent2">
                  <a:lumMod val="50000"/>
                </a:schemeClr>
              </a:solidFill>
            </a:rPr>
            <a:t>Personalized views</a:t>
          </a:r>
        </a:p>
      </dgm:t>
    </dgm:pt>
    <dgm:pt modelId="{FE5065FF-E1BC-CE45-BBC6-D34185C18B22}" type="parTrans" cxnId="{9827FF7F-1A98-7D4A-8D27-23CA3E4FB297}">
      <dgm:prSet/>
      <dgm:spPr>
        <a:solidFill>
          <a:schemeClr val="bg1"/>
        </a:solidFill>
        <a:ln w="19050">
          <a:solidFill>
            <a:schemeClr val="accent3">
              <a:lumMod val="50000"/>
            </a:schemeClr>
          </a:solidFill>
        </a:ln>
      </dgm:spPr>
      <dgm:t>
        <a:bodyPr/>
        <a:lstStyle/>
        <a:p>
          <a:endParaRPr lang="en-US"/>
        </a:p>
      </dgm:t>
    </dgm:pt>
    <dgm:pt modelId="{FCCFD29D-4B8E-134B-A35C-D09A0C94D756}" type="sibTrans" cxnId="{9827FF7F-1A98-7D4A-8D27-23CA3E4FB297}">
      <dgm:prSet/>
      <dgm:spPr/>
      <dgm:t>
        <a:bodyPr/>
        <a:lstStyle/>
        <a:p>
          <a:endParaRPr lang="en-US"/>
        </a:p>
      </dgm:t>
    </dgm:pt>
    <dgm:pt modelId="{58080904-4F8F-A249-8349-C84BF2766A10}">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Data Export: </a:t>
          </a:r>
          <a:r>
            <a:rPr lang="en-US" dirty="0">
              <a:solidFill>
                <a:schemeClr val="accent2">
                  <a:lumMod val="50000"/>
                </a:schemeClr>
              </a:solidFill>
            </a:rPr>
            <a:t>Share or integrate analytics data</a:t>
          </a:r>
        </a:p>
      </dgm:t>
    </dgm:pt>
    <dgm:pt modelId="{BF97AC17-BE17-274C-85C0-9E87E88E6AB7}" type="parTrans" cxnId="{28D23DD8-B42D-B049-8690-049786659490}">
      <dgm:prSet/>
      <dgm:spPr>
        <a:solidFill>
          <a:schemeClr val="bg1"/>
        </a:solidFill>
        <a:ln w="19050">
          <a:solidFill>
            <a:schemeClr val="accent3">
              <a:lumMod val="50000"/>
            </a:schemeClr>
          </a:solidFill>
        </a:ln>
      </dgm:spPr>
      <dgm:t>
        <a:bodyPr/>
        <a:lstStyle/>
        <a:p>
          <a:endParaRPr lang="en-US"/>
        </a:p>
      </dgm:t>
    </dgm:pt>
    <dgm:pt modelId="{DD288FDF-CCCE-1A42-AA00-393FE7C24A71}" type="sibTrans" cxnId="{28D23DD8-B42D-B049-8690-049786659490}">
      <dgm:prSet/>
      <dgm:spPr/>
      <dgm:t>
        <a:bodyPr/>
        <a:lstStyle/>
        <a:p>
          <a:endParaRPr lang="en-US"/>
        </a:p>
      </dgm:t>
    </dgm:pt>
    <dgm:pt modelId="{702959AB-A5DF-644B-8643-F5F81EA7D310}">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App Analytics: </a:t>
          </a:r>
          <a:r>
            <a:rPr lang="en-US" dirty="0">
              <a:solidFill>
                <a:schemeClr val="accent2">
                  <a:lumMod val="50000"/>
                </a:schemeClr>
              </a:solidFill>
            </a:rPr>
            <a:t>End to end view</a:t>
          </a:r>
        </a:p>
      </dgm:t>
    </dgm:pt>
    <dgm:pt modelId="{F12FBE87-968D-F342-9EC8-F19038201AEF}" type="parTrans" cxnId="{508A96F4-0193-1E44-AA8A-B0D6D597268C}">
      <dgm:prSet/>
      <dgm:spPr>
        <a:solidFill>
          <a:schemeClr val="bg1"/>
        </a:solidFill>
        <a:ln w="19050">
          <a:solidFill>
            <a:schemeClr val="accent3">
              <a:lumMod val="50000"/>
            </a:schemeClr>
          </a:solidFill>
        </a:ln>
      </dgm:spPr>
      <dgm:t>
        <a:bodyPr/>
        <a:lstStyle/>
        <a:p>
          <a:endParaRPr lang="en-US"/>
        </a:p>
      </dgm:t>
    </dgm:pt>
    <dgm:pt modelId="{EC582F18-D110-9645-B116-E7BAE28904DF}" type="sibTrans" cxnId="{508A96F4-0193-1E44-AA8A-B0D6D597268C}">
      <dgm:prSet/>
      <dgm:spPr/>
      <dgm:t>
        <a:bodyPr/>
        <a:lstStyle/>
        <a:p>
          <a:endParaRPr lang="en-US"/>
        </a:p>
      </dgm:t>
    </dgm:pt>
    <dgm:pt modelId="{167CED3C-3102-5246-AEEE-CF678EB3CB46}" type="pres">
      <dgm:prSet presAssocID="{1291E6B6-5C93-9449-9EBD-4854F8235E8C}" presName="cycle" presStyleCnt="0">
        <dgm:presLayoutVars>
          <dgm:chMax val="1"/>
          <dgm:dir/>
          <dgm:animLvl val="ctr"/>
          <dgm:resizeHandles val="exact"/>
        </dgm:presLayoutVars>
      </dgm:prSet>
      <dgm:spPr/>
    </dgm:pt>
    <dgm:pt modelId="{5E7F51A9-D1F7-4947-A65A-CFF4722BD17D}" type="pres">
      <dgm:prSet presAssocID="{3D784C5D-46BD-4946-BD02-F94455667121}" presName="centerShape" presStyleLbl="node0" presStyleIdx="0" presStyleCnt="1" custScaleX="115313" custScaleY="143332"/>
      <dgm:spPr/>
    </dgm:pt>
    <dgm:pt modelId="{305164D8-64E7-AA44-BDB5-AF4B175F39E5}" type="pres">
      <dgm:prSet presAssocID="{C96264BD-B8CC-784C-B365-BF73B39CEBE2}" presName="parTrans" presStyleLbl="bgSibTrans2D1" presStyleIdx="0" presStyleCnt="4" custScaleY="90909" custLinFactNeighborX="42777" custLinFactNeighborY="-15947"/>
      <dgm:spPr/>
    </dgm:pt>
    <dgm:pt modelId="{589AAEA3-4C1A-644C-A8CA-37F6DAB0A884}" type="pres">
      <dgm:prSet presAssocID="{53D161EA-FA22-F247-9851-51E2CCB5F3F6}" presName="node" presStyleLbl="node1" presStyleIdx="0" presStyleCnt="4">
        <dgm:presLayoutVars>
          <dgm:bulletEnabled val="1"/>
        </dgm:presLayoutVars>
      </dgm:prSet>
      <dgm:spPr/>
    </dgm:pt>
    <dgm:pt modelId="{371459A0-B33F-1B4C-9D7B-5501152D45F6}" type="pres">
      <dgm:prSet presAssocID="{FE5065FF-E1BC-CE45-BBC6-D34185C18B22}" presName="parTrans" presStyleLbl="bgSibTrans2D1" presStyleIdx="1" presStyleCnt="4" custLinFactNeighborX="22426" custLinFactNeighborY="73071"/>
      <dgm:spPr/>
    </dgm:pt>
    <dgm:pt modelId="{0F1BF710-A447-F645-87E3-30628449C5C7}" type="pres">
      <dgm:prSet presAssocID="{785437DE-A2F2-5043-A933-5655A79C5D2A}" presName="node" presStyleLbl="node1" presStyleIdx="1" presStyleCnt="4">
        <dgm:presLayoutVars>
          <dgm:bulletEnabled val="1"/>
        </dgm:presLayoutVars>
      </dgm:prSet>
      <dgm:spPr/>
    </dgm:pt>
    <dgm:pt modelId="{D8B3098C-71C0-A345-93F4-60396CE8CCBE}" type="pres">
      <dgm:prSet presAssocID="{BF97AC17-BE17-274C-85C0-9E87E88E6AB7}" presName="parTrans" presStyleLbl="bgSibTrans2D1" presStyleIdx="2" presStyleCnt="4" custLinFactNeighborX="-15699" custLinFactNeighborY="73071"/>
      <dgm:spPr/>
    </dgm:pt>
    <dgm:pt modelId="{AB25CA3D-ED03-584B-832F-D110A9BA8145}" type="pres">
      <dgm:prSet presAssocID="{58080904-4F8F-A249-8349-C84BF2766A10}" presName="node" presStyleLbl="node1" presStyleIdx="2" presStyleCnt="4">
        <dgm:presLayoutVars>
          <dgm:bulletEnabled val="1"/>
        </dgm:presLayoutVars>
      </dgm:prSet>
      <dgm:spPr/>
    </dgm:pt>
    <dgm:pt modelId="{65F1A371-D8C2-9344-816A-68F9F06A7368}" type="pres">
      <dgm:prSet presAssocID="{F12FBE87-968D-F342-9EC8-F19038201AEF}" presName="parTrans" presStyleLbl="bgSibTrans2D1" presStyleIdx="3" presStyleCnt="4" custLinFactNeighborX="-40554" custLinFactNeighborY="-22589"/>
      <dgm:spPr/>
    </dgm:pt>
    <dgm:pt modelId="{0AA7A9E2-F67B-8A45-80EE-FA56A0A2C905}" type="pres">
      <dgm:prSet presAssocID="{702959AB-A5DF-644B-8643-F5F81EA7D310}" presName="node" presStyleLbl="node1" presStyleIdx="3" presStyleCnt="4">
        <dgm:presLayoutVars>
          <dgm:bulletEnabled val="1"/>
        </dgm:presLayoutVars>
      </dgm:prSet>
      <dgm:spPr/>
    </dgm:pt>
  </dgm:ptLst>
  <dgm:cxnLst>
    <dgm:cxn modelId="{13C9BE03-C61A-CE46-A09C-FD7F43259165}" type="presOf" srcId="{F12FBE87-968D-F342-9EC8-F19038201AEF}" destId="{65F1A371-D8C2-9344-816A-68F9F06A7368}" srcOrd="0" destOrd="0" presId="urn:microsoft.com/office/officeart/2005/8/layout/radial4"/>
    <dgm:cxn modelId="{0344454D-B5B4-8945-B41B-8FA12417957C}" type="presOf" srcId="{58080904-4F8F-A249-8349-C84BF2766A10}" destId="{AB25CA3D-ED03-584B-832F-D110A9BA8145}" srcOrd="0" destOrd="0" presId="urn:microsoft.com/office/officeart/2005/8/layout/radial4"/>
    <dgm:cxn modelId="{7CFC4061-13DD-DF4B-ADD5-4303DC8DEA9E}" type="presOf" srcId="{1291E6B6-5C93-9449-9EBD-4854F8235E8C}" destId="{167CED3C-3102-5246-AEEE-CF678EB3CB46}" srcOrd="0" destOrd="0" presId="urn:microsoft.com/office/officeart/2005/8/layout/radial4"/>
    <dgm:cxn modelId="{DEAC5661-9053-7D4B-9FA1-3415755DD76E}" type="presOf" srcId="{785437DE-A2F2-5043-A933-5655A79C5D2A}" destId="{0F1BF710-A447-F645-87E3-30628449C5C7}" srcOrd="0" destOrd="0" presId="urn:microsoft.com/office/officeart/2005/8/layout/radial4"/>
    <dgm:cxn modelId="{24130167-4164-AF4B-8DCD-8A1E9A82A2D1}" type="presOf" srcId="{BF97AC17-BE17-274C-85C0-9E87E88E6AB7}" destId="{D8B3098C-71C0-A345-93F4-60396CE8CCBE}" srcOrd="0" destOrd="0" presId="urn:microsoft.com/office/officeart/2005/8/layout/radial4"/>
    <dgm:cxn modelId="{C14D2F69-1ED3-DB4D-A95C-60825E183EAD}" type="presOf" srcId="{FE5065FF-E1BC-CE45-BBC6-D34185C18B22}" destId="{371459A0-B33F-1B4C-9D7B-5501152D45F6}" srcOrd="0" destOrd="0" presId="urn:microsoft.com/office/officeart/2005/8/layout/radial4"/>
    <dgm:cxn modelId="{9BEC5073-AB4D-5C41-9DBA-10E2A041ABD1}" srcId="{1291E6B6-5C93-9449-9EBD-4854F8235E8C}" destId="{3D784C5D-46BD-4946-BD02-F94455667121}" srcOrd="0" destOrd="0" parTransId="{5C1879EB-E66B-1A44-916F-3323E572A487}" sibTransId="{1BA6D013-49EE-7147-B74C-72F4153B5260}"/>
    <dgm:cxn modelId="{786FD17C-E507-EC4F-BA25-2EF4CAAD3595}" srcId="{3D784C5D-46BD-4946-BD02-F94455667121}" destId="{53D161EA-FA22-F247-9851-51E2CCB5F3F6}" srcOrd="0" destOrd="0" parTransId="{C96264BD-B8CC-784C-B365-BF73B39CEBE2}" sibTransId="{E65B13D7-2FC8-FC49-B3B4-B1CEFD44F765}"/>
    <dgm:cxn modelId="{9827FF7F-1A98-7D4A-8D27-23CA3E4FB297}" srcId="{3D784C5D-46BD-4946-BD02-F94455667121}" destId="{785437DE-A2F2-5043-A933-5655A79C5D2A}" srcOrd="1" destOrd="0" parTransId="{FE5065FF-E1BC-CE45-BBC6-D34185C18B22}" sibTransId="{FCCFD29D-4B8E-134B-A35C-D09A0C94D756}"/>
    <dgm:cxn modelId="{DADB2D8E-C176-B14D-8001-1F8C1712580A}" type="presOf" srcId="{53D161EA-FA22-F247-9851-51E2CCB5F3F6}" destId="{589AAEA3-4C1A-644C-A8CA-37F6DAB0A884}" srcOrd="0" destOrd="0" presId="urn:microsoft.com/office/officeart/2005/8/layout/radial4"/>
    <dgm:cxn modelId="{BB8AD698-E4E8-C640-960F-D97C34088D30}" type="presOf" srcId="{3D784C5D-46BD-4946-BD02-F94455667121}" destId="{5E7F51A9-D1F7-4947-A65A-CFF4722BD17D}" srcOrd="0" destOrd="0" presId="urn:microsoft.com/office/officeart/2005/8/layout/radial4"/>
    <dgm:cxn modelId="{735DD3C9-2C92-5D42-BA83-B52E7D5FB012}" type="presOf" srcId="{702959AB-A5DF-644B-8643-F5F81EA7D310}" destId="{0AA7A9E2-F67B-8A45-80EE-FA56A0A2C905}" srcOrd="0" destOrd="0" presId="urn:microsoft.com/office/officeart/2005/8/layout/radial4"/>
    <dgm:cxn modelId="{28D23DD8-B42D-B049-8690-049786659490}" srcId="{3D784C5D-46BD-4946-BD02-F94455667121}" destId="{58080904-4F8F-A249-8349-C84BF2766A10}" srcOrd="2" destOrd="0" parTransId="{BF97AC17-BE17-274C-85C0-9E87E88E6AB7}" sibTransId="{DD288FDF-CCCE-1A42-AA00-393FE7C24A71}"/>
    <dgm:cxn modelId="{978D10EB-FF1E-B243-8EE7-D46AE6AAF6A6}" type="presOf" srcId="{C96264BD-B8CC-784C-B365-BF73B39CEBE2}" destId="{305164D8-64E7-AA44-BDB5-AF4B175F39E5}" srcOrd="0" destOrd="0" presId="urn:microsoft.com/office/officeart/2005/8/layout/radial4"/>
    <dgm:cxn modelId="{508A96F4-0193-1E44-AA8A-B0D6D597268C}" srcId="{3D784C5D-46BD-4946-BD02-F94455667121}" destId="{702959AB-A5DF-644B-8643-F5F81EA7D310}" srcOrd="3" destOrd="0" parTransId="{F12FBE87-968D-F342-9EC8-F19038201AEF}" sibTransId="{EC582F18-D110-9645-B116-E7BAE28904DF}"/>
    <dgm:cxn modelId="{4ACBB83E-23ED-CA42-B301-5EA09EBCB7F6}" type="presParOf" srcId="{167CED3C-3102-5246-AEEE-CF678EB3CB46}" destId="{5E7F51A9-D1F7-4947-A65A-CFF4722BD17D}" srcOrd="0" destOrd="0" presId="urn:microsoft.com/office/officeart/2005/8/layout/radial4"/>
    <dgm:cxn modelId="{703F75A7-5836-CD4C-AFCE-954BA5F6D6BF}" type="presParOf" srcId="{167CED3C-3102-5246-AEEE-CF678EB3CB46}" destId="{305164D8-64E7-AA44-BDB5-AF4B175F39E5}" srcOrd="1" destOrd="0" presId="urn:microsoft.com/office/officeart/2005/8/layout/radial4"/>
    <dgm:cxn modelId="{8E5687A3-1339-354D-9DD2-C7C9F0833100}" type="presParOf" srcId="{167CED3C-3102-5246-AEEE-CF678EB3CB46}" destId="{589AAEA3-4C1A-644C-A8CA-37F6DAB0A884}" srcOrd="2" destOrd="0" presId="urn:microsoft.com/office/officeart/2005/8/layout/radial4"/>
    <dgm:cxn modelId="{36A2A1CE-9336-074A-AD67-3F5AC60B0788}" type="presParOf" srcId="{167CED3C-3102-5246-AEEE-CF678EB3CB46}" destId="{371459A0-B33F-1B4C-9D7B-5501152D45F6}" srcOrd="3" destOrd="0" presId="urn:microsoft.com/office/officeart/2005/8/layout/radial4"/>
    <dgm:cxn modelId="{53A271C2-5705-764D-80ED-7A43FB0F878C}" type="presParOf" srcId="{167CED3C-3102-5246-AEEE-CF678EB3CB46}" destId="{0F1BF710-A447-F645-87E3-30628449C5C7}" srcOrd="4" destOrd="0" presId="urn:microsoft.com/office/officeart/2005/8/layout/radial4"/>
    <dgm:cxn modelId="{3DB14141-277A-0241-8874-1C783E085A7E}" type="presParOf" srcId="{167CED3C-3102-5246-AEEE-CF678EB3CB46}" destId="{D8B3098C-71C0-A345-93F4-60396CE8CCBE}" srcOrd="5" destOrd="0" presId="urn:microsoft.com/office/officeart/2005/8/layout/radial4"/>
    <dgm:cxn modelId="{949304CE-5AF8-274C-9DFD-88295A9535BA}" type="presParOf" srcId="{167CED3C-3102-5246-AEEE-CF678EB3CB46}" destId="{AB25CA3D-ED03-584B-832F-D110A9BA8145}" srcOrd="6" destOrd="0" presId="urn:microsoft.com/office/officeart/2005/8/layout/radial4"/>
    <dgm:cxn modelId="{05EBB329-CF9C-A140-800C-E5920B31850B}" type="presParOf" srcId="{167CED3C-3102-5246-AEEE-CF678EB3CB46}" destId="{65F1A371-D8C2-9344-816A-68F9F06A7368}" srcOrd="7" destOrd="0" presId="urn:microsoft.com/office/officeart/2005/8/layout/radial4"/>
    <dgm:cxn modelId="{30D314E1-B67F-7041-BC5B-BA02B761F820}" type="presParOf" srcId="{167CED3C-3102-5246-AEEE-CF678EB3CB46}" destId="{0AA7A9E2-F67B-8A45-80EE-FA56A0A2C905}"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91E6B6-5C93-9449-9EBD-4854F8235E8C}"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3D784C5D-46BD-4946-BD02-F94455667121}">
      <dgm:prSet phldrT="[Text]" custT="1"/>
      <dgm:spPr>
        <a:noFill/>
      </dgm:spPr>
      <dgm:t>
        <a:bodyPr/>
        <a:lstStyle/>
        <a:p>
          <a:endParaRPr lang="en-US" sz="2000" dirty="0">
            <a:latin typeface="Arial"/>
          </a:endParaRPr>
        </a:p>
        <a:p>
          <a:endParaRPr lang="en-US" sz="2000" dirty="0">
            <a:latin typeface="Arial"/>
          </a:endParaRPr>
        </a:p>
        <a:p>
          <a:endParaRPr lang="en-US" sz="2000" dirty="0">
            <a:solidFill>
              <a:schemeClr val="tx2"/>
            </a:solidFill>
            <a:latin typeface="Arial"/>
          </a:endParaRPr>
        </a:p>
        <a:p>
          <a:r>
            <a:rPr lang="en-US" sz="2000" dirty="0">
              <a:solidFill>
                <a:schemeClr val="bg2"/>
              </a:solidFill>
              <a:latin typeface="Arial"/>
            </a:rPr>
            <a:t>Apigee Edge Developer Services</a:t>
          </a:r>
        </a:p>
      </dgm:t>
    </dgm:pt>
    <dgm:pt modelId="{5C1879EB-E66B-1A44-916F-3323E572A487}" type="parTrans" cxnId="{9BEC5073-AB4D-5C41-9DBA-10E2A041ABD1}">
      <dgm:prSet/>
      <dgm:spPr/>
      <dgm:t>
        <a:bodyPr/>
        <a:lstStyle/>
        <a:p>
          <a:endParaRPr lang="en-US"/>
        </a:p>
      </dgm:t>
    </dgm:pt>
    <dgm:pt modelId="{1BA6D013-49EE-7147-B74C-72F4153B5260}" type="sibTrans" cxnId="{9BEC5073-AB4D-5C41-9DBA-10E2A041ABD1}">
      <dgm:prSet/>
      <dgm:spPr/>
      <dgm:t>
        <a:bodyPr/>
        <a:lstStyle/>
        <a:p>
          <a:endParaRPr lang="en-US"/>
        </a:p>
      </dgm:t>
    </dgm:pt>
    <dgm:pt modelId="{53D161EA-FA22-F247-9851-51E2CCB5F3F6}">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API Modeling: </a:t>
          </a:r>
          <a:r>
            <a:rPr lang="en-US" dirty="0">
              <a:solidFill>
                <a:schemeClr val="accent2">
                  <a:lumMod val="50000"/>
                </a:schemeClr>
              </a:solidFill>
            </a:rPr>
            <a:t>Automated API documentation</a:t>
          </a:r>
        </a:p>
      </dgm:t>
    </dgm:pt>
    <dgm:pt modelId="{C96264BD-B8CC-784C-B365-BF73B39CEBE2}" type="parTrans" cxnId="{786FD17C-E507-EC4F-BA25-2EF4CAAD3595}">
      <dgm:prSet/>
      <dgm:spPr>
        <a:solidFill>
          <a:schemeClr val="bg1"/>
        </a:solidFill>
        <a:ln w="19050">
          <a:solidFill>
            <a:schemeClr val="accent3">
              <a:lumMod val="50000"/>
            </a:schemeClr>
          </a:solidFill>
        </a:ln>
      </dgm:spPr>
      <dgm:t>
        <a:bodyPr/>
        <a:lstStyle/>
        <a:p>
          <a:endParaRPr lang="en-US"/>
        </a:p>
      </dgm:t>
    </dgm:pt>
    <dgm:pt modelId="{E65B13D7-2FC8-FC49-B3B4-B1CEFD44F765}" type="sibTrans" cxnId="{786FD17C-E507-EC4F-BA25-2EF4CAAD3595}">
      <dgm:prSet/>
      <dgm:spPr/>
      <dgm:t>
        <a:bodyPr/>
        <a:lstStyle/>
        <a:p>
          <a:endParaRPr lang="en-US"/>
        </a:p>
      </dgm:t>
    </dgm:pt>
    <dgm:pt modelId="{785437DE-A2F2-5043-A933-5655A79C5D2A}">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Developer Onboarding: </a:t>
          </a:r>
          <a:r>
            <a:rPr lang="en-US" dirty="0">
              <a:solidFill>
                <a:schemeClr val="accent2">
                  <a:lumMod val="50000"/>
                </a:schemeClr>
              </a:solidFill>
            </a:rPr>
            <a:t>Self-service API adoption</a:t>
          </a:r>
        </a:p>
      </dgm:t>
    </dgm:pt>
    <dgm:pt modelId="{FE5065FF-E1BC-CE45-BBC6-D34185C18B22}" type="parTrans" cxnId="{9827FF7F-1A98-7D4A-8D27-23CA3E4FB297}">
      <dgm:prSet/>
      <dgm:spPr>
        <a:solidFill>
          <a:schemeClr val="bg1"/>
        </a:solidFill>
        <a:ln w="19050">
          <a:solidFill>
            <a:schemeClr val="accent3">
              <a:lumMod val="50000"/>
            </a:schemeClr>
          </a:solidFill>
        </a:ln>
      </dgm:spPr>
      <dgm:t>
        <a:bodyPr/>
        <a:lstStyle/>
        <a:p>
          <a:endParaRPr lang="en-US"/>
        </a:p>
      </dgm:t>
    </dgm:pt>
    <dgm:pt modelId="{FCCFD29D-4B8E-134B-A35C-D09A0C94D756}" type="sibTrans" cxnId="{9827FF7F-1A98-7D4A-8D27-23CA3E4FB297}">
      <dgm:prSet/>
      <dgm:spPr/>
      <dgm:t>
        <a:bodyPr/>
        <a:lstStyle/>
        <a:p>
          <a:endParaRPr lang="en-US"/>
        </a:p>
      </dgm:t>
    </dgm:pt>
    <dgm:pt modelId="{58080904-4F8F-A249-8349-C84BF2766A10}">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Community: </a:t>
          </a:r>
          <a:r>
            <a:rPr lang="en-US" dirty="0">
              <a:solidFill>
                <a:schemeClr val="accent2">
                  <a:lumMod val="50000"/>
                </a:schemeClr>
              </a:solidFill>
            </a:rPr>
            <a:t>Active data sharing and developer engagement</a:t>
          </a:r>
        </a:p>
      </dgm:t>
    </dgm:pt>
    <dgm:pt modelId="{BF97AC17-BE17-274C-85C0-9E87E88E6AB7}" type="parTrans" cxnId="{28D23DD8-B42D-B049-8690-049786659490}">
      <dgm:prSet/>
      <dgm:spPr>
        <a:solidFill>
          <a:schemeClr val="bg1"/>
        </a:solidFill>
        <a:ln w="19050">
          <a:solidFill>
            <a:schemeClr val="accent3">
              <a:lumMod val="50000"/>
            </a:schemeClr>
          </a:solidFill>
        </a:ln>
      </dgm:spPr>
      <dgm:t>
        <a:bodyPr/>
        <a:lstStyle/>
        <a:p>
          <a:endParaRPr lang="en-US"/>
        </a:p>
      </dgm:t>
    </dgm:pt>
    <dgm:pt modelId="{DD288FDF-CCCE-1A42-AA00-393FE7C24A71}" type="sibTrans" cxnId="{28D23DD8-B42D-B049-8690-049786659490}">
      <dgm:prSet/>
      <dgm:spPr/>
      <dgm:t>
        <a:bodyPr/>
        <a:lstStyle/>
        <a:p>
          <a:endParaRPr lang="en-US"/>
        </a:p>
      </dgm:t>
    </dgm:pt>
    <dgm:pt modelId="{702959AB-A5DF-644B-8643-F5F81EA7D310}">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Developer Analytics: </a:t>
          </a:r>
          <a:r>
            <a:rPr lang="en-US" dirty="0">
              <a:solidFill>
                <a:schemeClr val="accent2">
                  <a:lumMod val="50000"/>
                </a:schemeClr>
              </a:solidFill>
            </a:rPr>
            <a:t>provide developer-level visibility</a:t>
          </a:r>
        </a:p>
      </dgm:t>
    </dgm:pt>
    <dgm:pt modelId="{F12FBE87-968D-F342-9EC8-F19038201AEF}" type="parTrans" cxnId="{508A96F4-0193-1E44-AA8A-B0D6D597268C}">
      <dgm:prSet/>
      <dgm:spPr>
        <a:solidFill>
          <a:schemeClr val="bg1"/>
        </a:solidFill>
        <a:ln w="19050">
          <a:solidFill>
            <a:schemeClr val="accent3">
              <a:lumMod val="50000"/>
            </a:schemeClr>
          </a:solidFill>
        </a:ln>
      </dgm:spPr>
      <dgm:t>
        <a:bodyPr/>
        <a:lstStyle/>
        <a:p>
          <a:endParaRPr lang="en-US"/>
        </a:p>
      </dgm:t>
    </dgm:pt>
    <dgm:pt modelId="{EC582F18-D110-9645-B116-E7BAE28904DF}" type="sibTrans" cxnId="{508A96F4-0193-1E44-AA8A-B0D6D597268C}">
      <dgm:prSet/>
      <dgm:spPr/>
      <dgm:t>
        <a:bodyPr/>
        <a:lstStyle/>
        <a:p>
          <a:endParaRPr lang="en-US"/>
        </a:p>
      </dgm:t>
    </dgm:pt>
    <dgm:pt modelId="{6D132352-6910-2744-8C11-B6009E2F835F}">
      <dgm:prSet phldrT="[Text]"/>
      <dgm:spPr>
        <a:solidFill>
          <a:schemeClr val="bg1"/>
        </a:solidFill>
        <a:ln w="19050">
          <a:solidFill>
            <a:schemeClr val="accent3">
              <a:lumMod val="50000"/>
            </a:schemeClr>
          </a:solidFill>
        </a:ln>
      </dgm:spPr>
      <dgm:t>
        <a:bodyPr/>
        <a:lstStyle/>
        <a:p>
          <a:r>
            <a:rPr lang="en-US" b="1" dirty="0">
              <a:solidFill>
                <a:schemeClr val="accent2">
                  <a:lumMod val="50000"/>
                </a:schemeClr>
              </a:solidFill>
            </a:rPr>
            <a:t>Monetize:</a:t>
          </a:r>
          <a:r>
            <a:rPr lang="en-US" dirty="0">
              <a:solidFill>
                <a:schemeClr val="accent2">
                  <a:lumMod val="50000"/>
                </a:schemeClr>
              </a:solidFill>
            </a:rPr>
            <a:t> Deploy business model for API products</a:t>
          </a:r>
        </a:p>
      </dgm:t>
    </dgm:pt>
    <dgm:pt modelId="{7C5656CB-0174-9E44-9C26-B7AFCBA1E5A2}" type="parTrans" cxnId="{C0F6A551-2BB0-5446-9A4A-D4C50DC88037}">
      <dgm:prSet/>
      <dgm:spPr>
        <a:solidFill>
          <a:schemeClr val="bg1"/>
        </a:solidFill>
        <a:ln w="19050">
          <a:solidFill>
            <a:schemeClr val="accent3">
              <a:lumMod val="50000"/>
            </a:schemeClr>
          </a:solidFill>
        </a:ln>
      </dgm:spPr>
      <dgm:t>
        <a:bodyPr/>
        <a:lstStyle/>
        <a:p>
          <a:endParaRPr lang="en-US"/>
        </a:p>
      </dgm:t>
    </dgm:pt>
    <dgm:pt modelId="{492DC276-541C-0F41-BEB6-52949E3DEAC1}" type="sibTrans" cxnId="{C0F6A551-2BB0-5446-9A4A-D4C50DC88037}">
      <dgm:prSet/>
      <dgm:spPr/>
      <dgm:t>
        <a:bodyPr/>
        <a:lstStyle/>
        <a:p>
          <a:endParaRPr lang="en-US"/>
        </a:p>
      </dgm:t>
    </dgm:pt>
    <dgm:pt modelId="{167CED3C-3102-5246-AEEE-CF678EB3CB46}" type="pres">
      <dgm:prSet presAssocID="{1291E6B6-5C93-9449-9EBD-4854F8235E8C}" presName="cycle" presStyleCnt="0">
        <dgm:presLayoutVars>
          <dgm:chMax val="1"/>
          <dgm:dir/>
          <dgm:animLvl val="ctr"/>
          <dgm:resizeHandles val="exact"/>
        </dgm:presLayoutVars>
      </dgm:prSet>
      <dgm:spPr/>
    </dgm:pt>
    <dgm:pt modelId="{5E7F51A9-D1F7-4947-A65A-CFF4722BD17D}" type="pres">
      <dgm:prSet presAssocID="{3D784C5D-46BD-4946-BD02-F94455667121}" presName="centerShape" presStyleLbl="node0" presStyleIdx="0" presStyleCnt="1" custScaleX="115313" custScaleY="130366" custLinFactNeighborY="-2862"/>
      <dgm:spPr/>
    </dgm:pt>
    <dgm:pt modelId="{305164D8-64E7-AA44-BDB5-AF4B175F39E5}" type="pres">
      <dgm:prSet presAssocID="{C96264BD-B8CC-784C-B365-BF73B39CEBE2}" presName="parTrans" presStyleLbl="bgSibTrans2D1" presStyleIdx="0" presStyleCnt="5"/>
      <dgm:spPr/>
    </dgm:pt>
    <dgm:pt modelId="{589AAEA3-4C1A-644C-A8CA-37F6DAB0A884}" type="pres">
      <dgm:prSet presAssocID="{53D161EA-FA22-F247-9851-51E2CCB5F3F6}" presName="node" presStyleLbl="node1" presStyleIdx="0" presStyleCnt="5">
        <dgm:presLayoutVars>
          <dgm:bulletEnabled val="1"/>
        </dgm:presLayoutVars>
      </dgm:prSet>
      <dgm:spPr/>
    </dgm:pt>
    <dgm:pt modelId="{371459A0-B33F-1B4C-9D7B-5501152D45F6}" type="pres">
      <dgm:prSet presAssocID="{FE5065FF-E1BC-CE45-BBC6-D34185C18B22}" presName="parTrans" presStyleLbl="bgSibTrans2D1" presStyleIdx="1" presStyleCnt="5"/>
      <dgm:spPr/>
    </dgm:pt>
    <dgm:pt modelId="{0F1BF710-A447-F645-87E3-30628449C5C7}" type="pres">
      <dgm:prSet presAssocID="{785437DE-A2F2-5043-A933-5655A79C5D2A}" presName="node" presStyleLbl="node1" presStyleIdx="1" presStyleCnt="5">
        <dgm:presLayoutVars>
          <dgm:bulletEnabled val="1"/>
        </dgm:presLayoutVars>
      </dgm:prSet>
      <dgm:spPr/>
    </dgm:pt>
    <dgm:pt modelId="{D8B3098C-71C0-A345-93F4-60396CE8CCBE}" type="pres">
      <dgm:prSet presAssocID="{BF97AC17-BE17-274C-85C0-9E87E88E6AB7}" presName="parTrans" presStyleLbl="bgSibTrans2D1" presStyleIdx="2" presStyleCnt="5"/>
      <dgm:spPr/>
    </dgm:pt>
    <dgm:pt modelId="{AB25CA3D-ED03-584B-832F-D110A9BA8145}" type="pres">
      <dgm:prSet presAssocID="{58080904-4F8F-A249-8349-C84BF2766A10}" presName="node" presStyleLbl="node1" presStyleIdx="2" presStyleCnt="5">
        <dgm:presLayoutVars>
          <dgm:bulletEnabled val="1"/>
        </dgm:presLayoutVars>
      </dgm:prSet>
      <dgm:spPr/>
    </dgm:pt>
    <dgm:pt modelId="{65F1A371-D8C2-9344-816A-68F9F06A7368}" type="pres">
      <dgm:prSet presAssocID="{F12FBE87-968D-F342-9EC8-F19038201AEF}" presName="parTrans" presStyleLbl="bgSibTrans2D1" presStyleIdx="3" presStyleCnt="5"/>
      <dgm:spPr/>
    </dgm:pt>
    <dgm:pt modelId="{0AA7A9E2-F67B-8A45-80EE-FA56A0A2C905}" type="pres">
      <dgm:prSet presAssocID="{702959AB-A5DF-644B-8643-F5F81EA7D310}" presName="node" presStyleLbl="node1" presStyleIdx="3" presStyleCnt="5">
        <dgm:presLayoutVars>
          <dgm:bulletEnabled val="1"/>
        </dgm:presLayoutVars>
      </dgm:prSet>
      <dgm:spPr/>
    </dgm:pt>
    <dgm:pt modelId="{BCD2E510-69EB-F644-BAB6-3EB0EB685D38}" type="pres">
      <dgm:prSet presAssocID="{7C5656CB-0174-9E44-9C26-B7AFCBA1E5A2}" presName="parTrans" presStyleLbl="bgSibTrans2D1" presStyleIdx="4" presStyleCnt="5"/>
      <dgm:spPr/>
    </dgm:pt>
    <dgm:pt modelId="{D462E435-6FDE-8044-BC12-48DA2587A859}" type="pres">
      <dgm:prSet presAssocID="{6D132352-6910-2744-8C11-B6009E2F835F}" presName="node" presStyleLbl="node1" presStyleIdx="4" presStyleCnt="5">
        <dgm:presLayoutVars>
          <dgm:bulletEnabled val="1"/>
        </dgm:presLayoutVars>
      </dgm:prSet>
      <dgm:spPr/>
    </dgm:pt>
  </dgm:ptLst>
  <dgm:cxnLst>
    <dgm:cxn modelId="{8CDA0F03-7FA3-AE4C-8DD5-CC3503722EBF}" type="presOf" srcId="{3D784C5D-46BD-4946-BD02-F94455667121}" destId="{5E7F51A9-D1F7-4947-A65A-CFF4722BD17D}" srcOrd="0" destOrd="0" presId="urn:microsoft.com/office/officeart/2005/8/layout/radial4"/>
    <dgm:cxn modelId="{835DE707-67AF-E840-8B79-BC931F09E9E0}" type="presOf" srcId="{785437DE-A2F2-5043-A933-5655A79C5D2A}" destId="{0F1BF710-A447-F645-87E3-30628449C5C7}" srcOrd="0" destOrd="0" presId="urn:microsoft.com/office/officeart/2005/8/layout/radial4"/>
    <dgm:cxn modelId="{08A2130B-7DC6-2C45-9CC2-DB1D9C791FAF}" type="presOf" srcId="{1291E6B6-5C93-9449-9EBD-4854F8235E8C}" destId="{167CED3C-3102-5246-AEEE-CF678EB3CB46}" srcOrd="0" destOrd="0" presId="urn:microsoft.com/office/officeart/2005/8/layout/radial4"/>
    <dgm:cxn modelId="{5ED3B925-E021-8F4E-869A-B643DA3DA1C6}" type="presOf" srcId="{6D132352-6910-2744-8C11-B6009E2F835F}" destId="{D462E435-6FDE-8044-BC12-48DA2587A859}" srcOrd="0" destOrd="0" presId="urn:microsoft.com/office/officeart/2005/8/layout/radial4"/>
    <dgm:cxn modelId="{B84EB83D-0BD2-B54B-87A3-04AB1E8D1F76}" type="presOf" srcId="{53D161EA-FA22-F247-9851-51E2CCB5F3F6}" destId="{589AAEA3-4C1A-644C-A8CA-37F6DAB0A884}" srcOrd="0" destOrd="0" presId="urn:microsoft.com/office/officeart/2005/8/layout/radial4"/>
    <dgm:cxn modelId="{71C0E545-C9B2-3340-A56B-A5E25A6590D3}" type="presOf" srcId="{702959AB-A5DF-644B-8643-F5F81EA7D310}" destId="{0AA7A9E2-F67B-8A45-80EE-FA56A0A2C905}" srcOrd="0" destOrd="0" presId="urn:microsoft.com/office/officeart/2005/8/layout/radial4"/>
    <dgm:cxn modelId="{5C006247-62B5-2E44-B01A-4157174C3BBC}" type="presOf" srcId="{7C5656CB-0174-9E44-9C26-B7AFCBA1E5A2}" destId="{BCD2E510-69EB-F644-BAB6-3EB0EB685D38}" srcOrd="0" destOrd="0" presId="urn:microsoft.com/office/officeart/2005/8/layout/radial4"/>
    <dgm:cxn modelId="{C0F6A551-2BB0-5446-9A4A-D4C50DC88037}" srcId="{3D784C5D-46BD-4946-BD02-F94455667121}" destId="{6D132352-6910-2744-8C11-B6009E2F835F}" srcOrd="4" destOrd="0" parTransId="{7C5656CB-0174-9E44-9C26-B7AFCBA1E5A2}" sibTransId="{492DC276-541C-0F41-BEB6-52949E3DEAC1}"/>
    <dgm:cxn modelId="{4E68FB68-CCC5-2743-BA00-7924082150D5}" type="presOf" srcId="{C96264BD-B8CC-784C-B365-BF73B39CEBE2}" destId="{305164D8-64E7-AA44-BDB5-AF4B175F39E5}" srcOrd="0" destOrd="0" presId="urn:microsoft.com/office/officeart/2005/8/layout/radial4"/>
    <dgm:cxn modelId="{9BEC5073-AB4D-5C41-9DBA-10E2A041ABD1}" srcId="{1291E6B6-5C93-9449-9EBD-4854F8235E8C}" destId="{3D784C5D-46BD-4946-BD02-F94455667121}" srcOrd="0" destOrd="0" parTransId="{5C1879EB-E66B-1A44-916F-3323E572A487}" sibTransId="{1BA6D013-49EE-7147-B74C-72F4153B5260}"/>
    <dgm:cxn modelId="{82079175-0350-0044-9995-2C897AD41531}" type="presOf" srcId="{BF97AC17-BE17-274C-85C0-9E87E88E6AB7}" destId="{D8B3098C-71C0-A345-93F4-60396CE8CCBE}" srcOrd="0" destOrd="0" presId="urn:microsoft.com/office/officeart/2005/8/layout/radial4"/>
    <dgm:cxn modelId="{786FD17C-E507-EC4F-BA25-2EF4CAAD3595}" srcId="{3D784C5D-46BD-4946-BD02-F94455667121}" destId="{53D161EA-FA22-F247-9851-51E2CCB5F3F6}" srcOrd="0" destOrd="0" parTransId="{C96264BD-B8CC-784C-B365-BF73B39CEBE2}" sibTransId="{E65B13D7-2FC8-FC49-B3B4-B1CEFD44F765}"/>
    <dgm:cxn modelId="{9827FF7F-1A98-7D4A-8D27-23CA3E4FB297}" srcId="{3D784C5D-46BD-4946-BD02-F94455667121}" destId="{785437DE-A2F2-5043-A933-5655A79C5D2A}" srcOrd="1" destOrd="0" parTransId="{FE5065FF-E1BC-CE45-BBC6-D34185C18B22}" sibTransId="{FCCFD29D-4B8E-134B-A35C-D09A0C94D756}"/>
    <dgm:cxn modelId="{1F19789B-D9AE-3E45-A613-114A3DB37BDC}" type="presOf" srcId="{58080904-4F8F-A249-8349-C84BF2766A10}" destId="{AB25CA3D-ED03-584B-832F-D110A9BA8145}" srcOrd="0" destOrd="0" presId="urn:microsoft.com/office/officeart/2005/8/layout/radial4"/>
    <dgm:cxn modelId="{9A1031B5-4E8D-5741-A221-2E18E797EB5F}" type="presOf" srcId="{FE5065FF-E1BC-CE45-BBC6-D34185C18B22}" destId="{371459A0-B33F-1B4C-9D7B-5501152D45F6}" srcOrd="0" destOrd="0" presId="urn:microsoft.com/office/officeart/2005/8/layout/radial4"/>
    <dgm:cxn modelId="{28D23DD8-B42D-B049-8690-049786659490}" srcId="{3D784C5D-46BD-4946-BD02-F94455667121}" destId="{58080904-4F8F-A249-8349-C84BF2766A10}" srcOrd="2" destOrd="0" parTransId="{BF97AC17-BE17-274C-85C0-9E87E88E6AB7}" sibTransId="{DD288FDF-CCCE-1A42-AA00-393FE7C24A71}"/>
    <dgm:cxn modelId="{7FC879DC-9C27-D04D-8E1A-94CF0BCB4DFB}" type="presOf" srcId="{F12FBE87-968D-F342-9EC8-F19038201AEF}" destId="{65F1A371-D8C2-9344-816A-68F9F06A7368}" srcOrd="0" destOrd="0" presId="urn:microsoft.com/office/officeart/2005/8/layout/radial4"/>
    <dgm:cxn modelId="{508A96F4-0193-1E44-AA8A-B0D6D597268C}" srcId="{3D784C5D-46BD-4946-BD02-F94455667121}" destId="{702959AB-A5DF-644B-8643-F5F81EA7D310}" srcOrd="3" destOrd="0" parTransId="{F12FBE87-968D-F342-9EC8-F19038201AEF}" sibTransId="{EC582F18-D110-9645-B116-E7BAE28904DF}"/>
    <dgm:cxn modelId="{08201722-C0CA-6D47-9985-F0DDF858B044}" type="presParOf" srcId="{167CED3C-3102-5246-AEEE-CF678EB3CB46}" destId="{5E7F51A9-D1F7-4947-A65A-CFF4722BD17D}" srcOrd="0" destOrd="0" presId="urn:microsoft.com/office/officeart/2005/8/layout/radial4"/>
    <dgm:cxn modelId="{C70285AE-307C-3F49-9C35-A2C98C9E9CA5}" type="presParOf" srcId="{167CED3C-3102-5246-AEEE-CF678EB3CB46}" destId="{305164D8-64E7-AA44-BDB5-AF4B175F39E5}" srcOrd="1" destOrd="0" presId="urn:microsoft.com/office/officeart/2005/8/layout/radial4"/>
    <dgm:cxn modelId="{00743B58-077F-9040-B992-1C898BAB4298}" type="presParOf" srcId="{167CED3C-3102-5246-AEEE-CF678EB3CB46}" destId="{589AAEA3-4C1A-644C-A8CA-37F6DAB0A884}" srcOrd="2" destOrd="0" presId="urn:microsoft.com/office/officeart/2005/8/layout/radial4"/>
    <dgm:cxn modelId="{ABBF6BCE-B4A7-5B4A-80FF-06640F5BC4E8}" type="presParOf" srcId="{167CED3C-3102-5246-AEEE-CF678EB3CB46}" destId="{371459A0-B33F-1B4C-9D7B-5501152D45F6}" srcOrd="3" destOrd="0" presId="urn:microsoft.com/office/officeart/2005/8/layout/radial4"/>
    <dgm:cxn modelId="{42083FBF-0A02-3D49-AB3E-AC403D3139CA}" type="presParOf" srcId="{167CED3C-3102-5246-AEEE-CF678EB3CB46}" destId="{0F1BF710-A447-F645-87E3-30628449C5C7}" srcOrd="4" destOrd="0" presId="urn:microsoft.com/office/officeart/2005/8/layout/radial4"/>
    <dgm:cxn modelId="{426E6BCF-C860-0443-95DE-7A3141B2E619}" type="presParOf" srcId="{167CED3C-3102-5246-AEEE-CF678EB3CB46}" destId="{D8B3098C-71C0-A345-93F4-60396CE8CCBE}" srcOrd="5" destOrd="0" presId="urn:microsoft.com/office/officeart/2005/8/layout/radial4"/>
    <dgm:cxn modelId="{DE942DBA-E5AC-4B4D-8F9D-4C6F50DEF3EF}" type="presParOf" srcId="{167CED3C-3102-5246-AEEE-CF678EB3CB46}" destId="{AB25CA3D-ED03-584B-832F-D110A9BA8145}" srcOrd="6" destOrd="0" presId="urn:microsoft.com/office/officeart/2005/8/layout/radial4"/>
    <dgm:cxn modelId="{AFB21505-1FD2-6744-A05E-B6484CD05DD3}" type="presParOf" srcId="{167CED3C-3102-5246-AEEE-CF678EB3CB46}" destId="{65F1A371-D8C2-9344-816A-68F9F06A7368}" srcOrd="7" destOrd="0" presId="urn:microsoft.com/office/officeart/2005/8/layout/radial4"/>
    <dgm:cxn modelId="{F0019F26-F06E-9B42-96D3-620A8B10D0D7}" type="presParOf" srcId="{167CED3C-3102-5246-AEEE-CF678EB3CB46}" destId="{0AA7A9E2-F67B-8A45-80EE-FA56A0A2C905}" srcOrd="8" destOrd="0" presId="urn:microsoft.com/office/officeart/2005/8/layout/radial4"/>
    <dgm:cxn modelId="{84185BA1-B0FC-5543-87B5-82DEF1AC3475}" type="presParOf" srcId="{167CED3C-3102-5246-AEEE-CF678EB3CB46}" destId="{BCD2E510-69EB-F644-BAB6-3EB0EB685D38}" srcOrd="9" destOrd="0" presId="urn:microsoft.com/office/officeart/2005/8/layout/radial4"/>
    <dgm:cxn modelId="{826CF0CE-AA35-5147-A15D-69506BA492E5}" type="presParOf" srcId="{167CED3C-3102-5246-AEEE-CF678EB3CB46}" destId="{D462E435-6FDE-8044-BC12-48DA2587A859}"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E7ACBE-16A2-3F4D-A07B-CB2783FC3655}" type="doc">
      <dgm:prSet loTypeId="urn:microsoft.com/office/officeart/2005/8/layout/hList6" loCatId="" qsTypeId="urn:microsoft.com/office/officeart/2005/8/quickstyle/simple4" qsCatId="simple" csTypeId="urn:microsoft.com/office/officeart/2005/8/colors/accent1_2" csCatId="accent1" phldr="1"/>
      <dgm:spPr/>
      <dgm:t>
        <a:bodyPr/>
        <a:lstStyle/>
        <a:p>
          <a:endParaRPr lang="en-US"/>
        </a:p>
      </dgm:t>
    </dgm:pt>
    <dgm:pt modelId="{2E147F24-3BEB-D446-A66A-ADA6B0B33094}">
      <dgm:prSet phldrT="[Text]"/>
      <dgm:spPr>
        <a:solidFill>
          <a:schemeClr val="accent2">
            <a:lumMod val="75000"/>
          </a:schemeClr>
        </a:solidFill>
      </dgm:spPr>
      <dgm:t>
        <a:bodyPr/>
        <a:lstStyle/>
        <a:p>
          <a:r>
            <a:rPr lang="en-US" dirty="0"/>
            <a:t>Organization Administrator</a:t>
          </a:r>
        </a:p>
      </dgm:t>
    </dgm:pt>
    <dgm:pt modelId="{DFDEB4B9-C5EC-CE46-BD01-C7588664BB59}" type="parTrans" cxnId="{3BEC8F68-8D79-AC47-9D78-5F913ED09470}">
      <dgm:prSet/>
      <dgm:spPr/>
      <dgm:t>
        <a:bodyPr/>
        <a:lstStyle/>
        <a:p>
          <a:endParaRPr lang="en-US"/>
        </a:p>
      </dgm:t>
    </dgm:pt>
    <dgm:pt modelId="{CFBA8679-1237-994A-9906-832C9BD6BEB5}" type="sibTrans" cxnId="{3BEC8F68-8D79-AC47-9D78-5F913ED09470}">
      <dgm:prSet/>
      <dgm:spPr/>
      <dgm:t>
        <a:bodyPr/>
        <a:lstStyle/>
        <a:p>
          <a:endParaRPr lang="en-US"/>
        </a:p>
      </dgm:t>
    </dgm:pt>
    <dgm:pt modelId="{C3062C10-A6CD-0647-A4EF-6952349A5819}">
      <dgm:prSet phldrT="[Text]"/>
      <dgm:spPr>
        <a:solidFill>
          <a:schemeClr val="accent2">
            <a:lumMod val="75000"/>
          </a:schemeClr>
        </a:solidFill>
      </dgm:spPr>
      <dgm:t>
        <a:bodyPr/>
        <a:lstStyle/>
        <a:p>
          <a:endParaRPr lang="en-US" dirty="0"/>
        </a:p>
      </dgm:t>
    </dgm:pt>
    <dgm:pt modelId="{07F196CD-F9AC-6A4B-9A3D-B2FC81387D19}" type="parTrans" cxnId="{49C8D3C0-B15F-F441-B6FD-16B2E869ABA0}">
      <dgm:prSet/>
      <dgm:spPr/>
      <dgm:t>
        <a:bodyPr/>
        <a:lstStyle/>
        <a:p>
          <a:endParaRPr lang="en-US"/>
        </a:p>
      </dgm:t>
    </dgm:pt>
    <dgm:pt modelId="{7B784F2E-7049-724C-97B5-E40F14026DC7}" type="sibTrans" cxnId="{49C8D3C0-B15F-F441-B6FD-16B2E869ABA0}">
      <dgm:prSet/>
      <dgm:spPr/>
      <dgm:t>
        <a:bodyPr/>
        <a:lstStyle/>
        <a:p>
          <a:endParaRPr lang="en-US"/>
        </a:p>
      </dgm:t>
    </dgm:pt>
    <dgm:pt modelId="{62A2285C-9CFA-D84F-80AA-F487E82CCB2F}">
      <dgm:prSet phldrT="[Text]"/>
      <dgm:spPr>
        <a:solidFill>
          <a:schemeClr val="accent2">
            <a:lumMod val="75000"/>
          </a:schemeClr>
        </a:solidFill>
      </dgm:spPr>
      <dgm:t>
        <a:bodyPr/>
        <a:lstStyle/>
        <a:p>
          <a:r>
            <a:rPr lang="en-US" dirty="0"/>
            <a:t>Administrator of an organization </a:t>
          </a:r>
        </a:p>
      </dgm:t>
    </dgm:pt>
    <dgm:pt modelId="{E26A7BC2-45AC-C74D-94AE-E919E5C25443}" type="parTrans" cxnId="{455EDC97-7F12-A144-87C2-8045B77D89AE}">
      <dgm:prSet/>
      <dgm:spPr/>
      <dgm:t>
        <a:bodyPr/>
        <a:lstStyle/>
        <a:p>
          <a:endParaRPr lang="en-US"/>
        </a:p>
      </dgm:t>
    </dgm:pt>
    <dgm:pt modelId="{91B64F79-5EFA-5B43-9335-8F82EADE441C}" type="sibTrans" cxnId="{455EDC97-7F12-A144-87C2-8045B77D89AE}">
      <dgm:prSet/>
      <dgm:spPr/>
      <dgm:t>
        <a:bodyPr/>
        <a:lstStyle/>
        <a:p>
          <a:endParaRPr lang="en-US"/>
        </a:p>
      </dgm:t>
    </dgm:pt>
    <dgm:pt modelId="{7E4E5934-D328-3948-ABFE-1492FCA9FB98}">
      <dgm:prSet phldrT="[Text]"/>
      <dgm:spPr>
        <a:solidFill>
          <a:schemeClr val="accent2">
            <a:lumMod val="75000"/>
          </a:schemeClr>
        </a:solidFill>
      </dgm:spPr>
      <dgm:t>
        <a:bodyPr/>
        <a:lstStyle/>
        <a:p>
          <a:r>
            <a:rPr lang="en-US" dirty="0"/>
            <a:t>Business User</a:t>
          </a:r>
        </a:p>
      </dgm:t>
    </dgm:pt>
    <dgm:pt modelId="{6B84CF9D-1DF3-224D-A79B-4772A5B2A6E3}" type="parTrans" cxnId="{5FB7756B-2ABA-454B-880D-DC2F9028E24A}">
      <dgm:prSet/>
      <dgm:spPr/>
      <dgm:t>
        <a:bodyPr/>
        <a:lstStyle/>
        <a:p>
          <a:endParaRPr lang="en-US"/>
        </a:p>
      </dgm:t>
    </dgm:pt>
    <dgm:pt modelId="{F7F0B5EC-8782-534E-91D4-B99ADB32155A}" type="sibTrans" cxnId="{5FB7756B-2ABA-454B-880D-DC2F9028E24A}">
      <dgm:prSet/>
      <dgm:spPr/>
      <dgm:t>
        <a:bodyPr/>
        <a:lstStyle/>
        <a:p>
          <a:endParaRPr lang="en-US"/>
        </a:p>
      </dgm:t>
    </dgm:pt>
    <dgm:pt modelId="{1D4E6EA3-32F6-8F49-A920-2904B6168730}">
      <dgm:prSet phldrT="[Text]"/>
      <dgm:spPr>
        <a:solidFill>
          <a:schemeClr val="accent2">
            <a:lumMod val="75000"/>
          </a:schemeClr>
        </a:solidFill>
      </dgm:spPr>
      <dgm:t>
        <a:bodyPr/>
        <a:lstStyle/>
        <a:p>
          <a:r>
            <a:rPr lang="en-US" dirty="0"/>
            <a:t>API program manager</a:t>
          </a:r>
        </a:p>
      </dgm:t>
    </dgm:pt>
    <dgm:pt modelId="{53CEB37E-145C-A348-879D-768CD250FE7B}" type="parTrans" cxnId="{1FDE86C5-BF6F-E446-939B-70D8037C1DED}">
      <dgm:prSet/>
      <dgm:spPr/>
      <dgm:t>
        <a:bodyPr/>
        <a:lstStyle/>
        <a:p>
          <a:endParaRPr lang="en-US"/>
        </a:p>
      </dgm:t>
    </dgm:pt>
    <dgm:pt modelId="{3DC17E11-554F-4143-BD06-17A3B0517891}" type="sibTrans" cxnId="{1FDE86C5-BF6F-E446-939B-70D8037C1DED}">
      <dgm:prSet/>
      <dgm:spPr/>
      <dgm:t>
        <a:bodyPr/>
        <a:lstStyle/>
        <a:p>
          <a:endParaRPr lang="en-US"/>
        </a:p>
      </dgm:t>
    </dgm:pt>
    <dgm:pt modelId="{D51954AF-BDFF-754A-BE8B-9633371B636A}">
      <dgm:prSet phldrT="[Text]"/>
      <dgm:spPr>
        <a:solidFill>
          <a:schemeClr val="accent2">
            <a:lumMod val="75000"/>
          </a:schemeClr>
        </a:solidFill>
      </dgm:spPr>
      <dgm:t>
        <a:bodyPr/>
        <a:lstStyle/>
        <a:p>
          <a:r>
            <a:rPr lang="en-US" dirty="0"/>
            <a:t>Responsible for success of API Program and developer management, KPIs</a:t>
          </a:r>
        </a:p>
      </dgm:t>
    </dgm:pt>
    <dgm:pt modelId="{A65559DF-63AC-6D48-AAC5-45C178BAD0C5}" type="parTrans" cxnId="{594C38F0-7FA0-BF4C-ADB7-56AF8667D4E7}">
      <dgm:prSet/>
      <dgm:spPr/>
      <dgm:t>
        <a:bodyPr/>
        <a:lstStyle/>
        <a:p>
          <a:endParaRPr lang="en-US"/>
        </a:p>
      </dgm:t>
    </dgm:pt>
    <dgm:pt modelId="{8716B1F6-1336-4D4F-81EE-DFD58CEA5C51}" type="sibTrans" cxnId="{594C38F0-7FA0-BF4C-ADB7-56AF8667D4E7}">
      <dgm:prSet/>
      <dgm:spPr/>
      <dgm:t>
        <a:bodyPr/>
        <a:lstStyle/>
        <a:p>
          <a:endParaRPr lang="en-US"/>
        </a:p>
      </dgm:t>
    </dgm:pt>
    <dgm:pt modelId="{79F800D3-EAE5-1442-B93A-40FEE66EFD6A}">
      <dgm:prSet phldrT="[Text]"/>
      <dgm:spPr>
        <a:solidFill>
          <a:schemeClr val="accent2">
            <a:lumMod val="75000"/>
          </a:schemeClr>
        </a:solidFill>
      </dgm:spPr>
      <dgm:t>
        <a:bodyPr/>
        <a:lstStyle/>
        <a:p>
          <a:r>
            <a:rPr lang="en-US" dirty="0"/>
            <a:t>Operations Administrator</a:t>
          </a:r>
        </a:p>
      </dgm:t>
    </dgm:pt>
    <dgm:pt modelId="{E3C5C5F3-DA06-8640-94D8-C8769A161BF4}" type="parTrans" cxnId="{491C8FEA-9282-D045-96DF-69088BF75D80}">
      <dgm:prSet/>
      <dgm:spPr/>
      <dgm:t>
        <a:bodyPr/>
        <a:lstStyle/>
        <a:p>
          <a:endParaRPr lang="en-US"/>
        </a:p>
      </dgm:t>
    </dgm:pt>
    <dgm:pt modelId="{36083F72-1CAA-F849-BD09-4C8DF7C6F5A8}" type="sibTrans" cxnId="{491C8FEA-9282-D045-96DF-69088BF75D80}">
      <dgm:prSet/>
      <dgm:spPr/>
      <dgm:t>
        <a:bodyPr/>
        <a:lstStyle/>
        <a:p>
          <a:endParaRPr lang="en-US"/>
        </a:p>
      </dgm:t>
    </dgm:pt>
    <dgm:pt modelId="{D00EC049-6BD6-5D4A-AE63-4525873C2EB3}">
      <dgm:prSet phldrT="[Text]"/>
      <dgm:spPr>
        <a:solidFill>
          <a:schemeClr val="accent2">
            <a:lumMod val="75000"/>
          </a:schemeClr>
        </a:solidFill>
      </dgm:spPr>
      <dgm:t>
        <a:bodyPr/>
        <a:lstStyle/>
        <a:p>
          <a:r>
            <a:rPr lang="en-US" dirty="0"/>
            <a:t>API Operation Manager</a:t>
          </a:r>
        </a:p>
      </dgm:t>
    </dgm:pt>
    <dgm:pt modelId="{253DB859-EC45-B64D-BF9B-05595E598FAF}" type="parTrans" cxnId="{156EB087-3903-984E-9885-008AA596D596}">
      <dgm:prSet/>
      <dgm:spPr/>
      <dgm:t>
        <a:bodyPr/>
        <a:lstStyle/>
        <a:p>
          <a:endParaRPr lang="en-US"/>
        </a:p>
      </dgm:t>
    </dgm:pt>
    <dgm:pt modelId="{F2D01101-BD8F-034F-8E17-B3AD6AB91E73}" type="sibTrans" cxnId="{156EB087-3903-984E-9885-008AA596D596}">
      <dgm:prSet/>
      <dgm:spPr/>
      <dgm:t>
        <a:bodyPr/>
        <a:lstStyle/>
        <a:p>
          <a:endParaRPr lang="en-US"/>
        </a:p>
      </dgm:t>
    </dgm:pt>
    <dgm:pt modelId="{74C87DED-D3DA-2D43-8E67-1B6ECD70651B}">
      <dgm:prSet phldrT="[Text]"/>
      <dgm:spPr>
        <a:solidFill>
          <a:schemeClr val="accent2">
            <a:lumMod val="75000"/>
          </a:schemeClr>
        </a:solidFill>
      </dgm:spPr>
      <dgm:t>
        <a:bodyPr/>
        <a:lstStyle/>
        <a:p>
          <a:r>
            <a:rPr lang="en-US" dirty="0"/>
            <a:t>Responsible for production and test deployment, troubleshooting </a:t>
          </a:r>
        </a:p>
      </dgm:t>
    </dgm:pt>
    <dgm:pt modelId="{F5E05806-97AA-C545-8DE9-5A50CDFA4DCC}" type="parTrans" cxnId="{57962013-66BB-8142-B145-341A517DCEEB}">
      <dgm:prSet/>
      <dgm:spPr/>
      <dgm:t>
        <a:bodyPr/>
        <a:lstStyle/>
        <a:p>
          <a:endParaRPr lang="en-US"/>
        </a:p>
      </dgm:t>
    </dgm:pt>
    <dgm:pt modelId="{698C72FF-05F7-ED46-BF7A-639BA7C3C38F}" type="sibTrans" cxnId="{57962013-66BB-8142-B145-341A517DCEEB}">
      <dgm:prSet/>
      <dgm:spPr/>
      <dgm:t>
        <a:bodyPr/>
        <a:lstStyle/>
        <a:p>
          <a:endParaRPr lang="en-US"/>
        </a:p>
      </dgm:t>
    </dgm:pt>
    <dgm:pt modelId="{39A9DCBC-5626-4D4C-9C59-58FE68544000}">
      <dgm:prSet phldrT="[Text]"/>
      <dgm:spPr>
        <a:solidFill>
          <a:schemeClr val="accent2">
            <a:lumMod val="75000"/>
          </a:schemeClr>
        </a:solidFill>
      </dgm:spPr>
      <dgm:t>
        <a:bodyPr/>
        <a:lstStyle/>
        <a:p>
          <a:r>
            <a:rPr lang="en-US" dirty="0"/>
            <a:t>User</a:t>
          </a:r>
        </a:p>
      </dgm:t>
    </dgm:pt>
    <dgm:pt modelId="{9A3DB945-7185-214F-85E3-C1056227D114}" type="parTrans" cxnId="{FC7FEC1E-4F60-CA41-988B-9863C8F1CAB4}">
      <dgm:prSet/>
      <dgm:spPr/>
      <dgm:t>
        <a:bodyPr/>
        <a:lstStyle/>
        <a:p>
          <a:endParaRPr lang="en-US"/>
        </a:p>
      </dgm:t>
    </dgm:pt>
    <dgm:pt modelId="{5DFF2730-64E9-9E4D-8B30-B4739AD7ED19}" type="sibTrans" cxnId="{FC7FEC1E-4F60-CA41-988B-9863C8F1CAB4}">
      <dgm:prSet/>
      <dgm:spPr/>
      <dgm:t>
        <a:bodyPr/>
        <a:lstStyle/>
        <a:p>
          <a:endParaRPr lang="en-US"/>
        </a:p>
      </dgm:t>
    </dgm:pt>
    <dgm:pt modelId="{706A4C24-E94B-8E4F-88F1-0D21B3FAD801}">
      <dgm:prSet phldrT="[Text]"/>
      <dgm:spPr>
        <a:solidFill>
          <a:schemeClr val="accent2">
            <a:lumMod val="75000"/>
          </a:schemeClr>
        </a:solidFill>
      </dgm:spPr>
      <dgm:t>
        <a:bodyPr/>
        <a:lstStyle/>
        <a:p>
          <a:r>
            <a:rPr lang="en-US" dirty="0"/>
            <a:t>API Developer</a:t>
          </a:r>
        </a:p>
      </dgm:t>
    </dgm:pt>
    <dgm:pt modelId="{6A6BBE47-AFA3-B74F-B6F7-28150CEB7FD0}" type="parTrans" cxnId="{1642DB66-2C73-6847-8362-B5C0C569180F}">
      <dgm:prSet/>
      <dgm:spPr/>
      <dgm:t>
        <a:bodyPr/>
        <a:lstStyle/>
        <a:p>
          <a:endParaRPr lang="en-US"/>
        </a:p>
      </dgm:t>
    </dgm:pt>
    <dgm:pt modelId="{701BCBDC-81C2-DE4B-B4A9-2E4C1298E8F0}" type="sibTrans" cxnId="{1642DB66-2C73-6847-8362-B5C0C569180F}">
      <dgm:prSet/>
      <dgm:spPr/>
      <dgm:t>
        <a:bodyPr/>
        <a:lstStyle/>
        <a:p>
          <a:endParaRPr lang="en-US"/>
        </a:p>
      </dgm:t>
    </dgm:pt>
    <dgm:pt modelId="{2CD78F72-D5BB-2849-974F-B88CD81AE571}">
      <dgm:prSet phldrT="[Text]"/>
      <dgm:spPr>
        <a:solidFill>
          <a:schemeClr val="accent2">
            <a:lumMod val="75000"/>
          </a:schemeClr>
        </a:solidFill>
      </dgm:spPr>
      <dgm:t>
        <a:bodyPr/>
        <a:lstStyle/>
        <a:p>
          <a:r>
            <a:rPr lang="en-US" dirty="0"/>
            <a:t>Responsible for mainly user management but has super access to everything</a:t>
          </a:r>
        </a:p>
      </dgm:t>
    </dgm:pt>
    <dgm:pt modelId="{0FB09B62-7B39-B941-B77F-6EE742D924E2}" type="parTrans" cxnId="{79EDC732-9B69-E448-9BC7-4C23B5464B6D}">
      <dgm:prSet/>
      <dgm:spPr/>
      <dgm:t>
        <a:bodyPr/>
        <a:lstStyle/>
        <a:p>
          <a:endParaRPr lang="en-US"/>
        </a:p>
      </dgm:t>
    </dgm:pt>
    <dgm:pt modelId="{D277A603-7EC1-0F46-9BCD-41A15758339F}" type="sibTrans" cxnId="{79EDC732-9B69-E448-9BC7-4C23B5464B6D}">
      <dgm:prSet/>
      <dgm:spPr/>
      <dgm:t>
        <a:bodyPr/>
        <a:lstStyle/>
        <a:p>
          <a:endParaRPr lang="en-US"/>
        </a:p>
      </dgm:t>
    </dgm:pt>
    <dgm:pt modelId="{B99731B7-B152-4040-B54B-13BE9C2F4482}">
      <dgm:prSet phldrT="[Text]"/>
      <dgm:spPr>
        <a:solidFill>
          <a:schemeClr val="accent2">
            <a:lumMod val="75000"/>
          </a:schemeClr>
        </a:solidFill>
      </dgm:spPr>
      <dgm:t>
        <a:bodyPr/>
        <a:lstStyle/>
        <a:p>
          <a:r>
            <a:rPr lang="en-US" dirty="0"/>
            <a:t>Responsible for development of API proxy, Policy management, troubleshooting etc.</a:t>
          </a:r>
        </a:p>
      </dgm:t>
    </dgm:pt>
    <dgm:pt modelId="{AFD99EF0-0743-7A47-927E-E5952F7AD526}" type="parTrans" cxnId="{11E87DCC-C540-B342-94AC-56EA8B017ADD}">
      <dgm:prSet/>
      <dgm:spPr/>
      <dgm:t>
        <a:bodyPr/>
        <a:lstStyle/>
        <a:p>
          <a:endParaRPr lang="en-US"/>
        </a:p>
      </dgm:t>
    </dgm:pt>
    <dgm:pt modelId="{FED371A2-6E26-694A-924A-A431E9006A23}" type="sibTrans" cxnId="{11E87DCC-C540-B342-94AC-56EA8B017ADD}">
      <dgm:prSet/>
      <dgm:spPr/>
      <dgm:t>
        <a:bodyPr/>
        <a:lstStyle/>
        <a:p>
          <a:endParaRPr lang="en-US"/>
        </a:p>
      </dgm:t>
    </dgm:pt>
    <dgm:pt modelId="{2BE13E25-D104-BA4A-BFA7-FAE395B978FC}" type="pres">
      <dgm:prSet presAssocID="{EFE7ACBE-16A2-3F4D-A07B-CB2783FC3655}" presName="Name0" presStyleCnt="0">
        <dgm:presLayoutVars>
          <dgm:dir/>
          <dgm:resizeHandles val="exact"/>
        </dgm:presLayoutVars>
      </dgm:prSet>
      <dgm:spPr/>
    </dgm:pt>
    <dgm:pt modelId="{8668379D-2E4D-0245-82C4-A8CA2C0BF7EF}" type="pres">
      <dgm:prSet presAssocID="{2E147F24-3BEB-D446-A66A-ADA6B0B33094}" presName="node" presStyleLbl="node1" presStyleIdx="0" presStyleCnt="4">
        <dgm:presLayoutVars>
          <dgm:bulletEnabled val="1"/>
        </dgm:presLayoutVars>
      </dgm:prSet>
      <dgm:spPr/>
    </dgm:pt>
    <dgm:pt modelId="{CE76AB1F-5BBE-304C-A5F6-140C365E57AE}" type="pres">
      <dgm:prSet presAssocID="{CFBA8679-1237-994A-9906-832C9BD6BEB5}" presName="sibTrans" presStyleCnt="0"/>
      <dgm:spPr/>
    </dgm:pt>
    <dgm:pt modelId="{3E01A76F-DF92-844A-B61C-95A88BD947F4}" type="pres">
      <dgm:prSet presAssocID="{7E4E5934-D328-3948-ABFE-1492FCA9FB98}" presName="node" presStyleLbl="node1" presStyleIdx="1" presStyleCnt="4">
        <dgm:presLayoutVars>
          <dgm:bulletEnabled val="1"/>
        </dgm:presLayoutVars>
      </dgm:prSet>
      <dgm:spPr/>
    </dgm:pt>
    <dgm:pt modelId="{D5FC9D0C-F637-BC4E-8740-96D2004BC0E6}" type="pres">
      <dgm:prSet presAssocID="{F7F0B5EC-8782-534E-91D4-B99ADB32155A}" presName="sibTrans" presStyleCnt="0"/>
      <dgm:spPr/>
    </dgm:pt>
    <dgm:pt modelId="{95BBEF3A-2429-4E48-B8D7-0FBB6B891C50}" type="pres">
      <dgm:prSet presAssocID="{79F800D3-EAE5-1442-B93A-40FEE66EFD6A}" presName="node" presStyleLbl="node1" presStyleIdx="2" presStyleCnt="4">
        <dgm:presLayoutVars>
          <dgm:bulletEnabled val="1"/>
        </dgm:presLayoutVars>
      </dgm:prSet>
      <dgm:spPr/>
    </dgm:pt>
    <dgm:pt modelId="{DD7168C0-5E4F-D543-BBA8-8A683F07C224}" type="pres">
      <dgm:prSet presAssocID="{36083F72-1CAA-F849-BD09-4C8DF7C6F5A8}" presName="sibTrans" presStyleCnt="0"/>
      <dgm:spPr/>
    </dgm:pt>
    <dgm:pt modelId="{31E25465-4464-F641-9F7D-55A7780A308D}" type="pres">
      <dgm:prSet presAssocID="{39A9DCBC-5626-4D4C-9C59-58FE68544000}" presName="node" presStyleLbl="node1" presStyleIdx="3" presStyleCnt="4">
        <dgm:presLayoutVars>
          <dgm:bulletEnabled val="1"/>
        </dgm:presLayoutVars>
      </dgm:prSet>
      <dgm:spPr/>
    </dgm:pt>
  </dgm:ptLst>
  <dgm:cxnLst>
    <dgm:cxn modelId="{57962013-66BB-8142-B145-341A517DCEEB}" srcId="{79F800D3-EAE5-1442-B93A-40FEE66EFD6A}" destId="{74C87DED-D3DA-2D43-8E67-1B6ECD70651B}" srcOrd="1" destOrd="0" parTransId="{F5E05806-97AA-C545-8DE9-5A50CDFA4DCC}" sibTransId="{698C72FF-05F7-ED46-BF7A-639BA7C3C38F}"/>
    <dgm:cxn modelId="{1992511B-F213-C74E-8AB8-DF97C1D2859C}" type="presOf" srcId="{62A2285C-9CFA-D84F-80AA-F487E82CCB2F}" destId="{8668379D-2E4D-0245-82C4-A8CA2C0BF7EF}" srcOrd="0" destOrd="2" presId="urn:microsoft.com/office/officeart/2005/8/layout/hList6"/>
    <dgm:cxn modelId="{FC7FEC1E-4F60-CA41-988B-9863C8F1CAB4}" srcId="{EFE7ACBE-16A2-3F4D-A07B-CB2783FC3655}" destId="{39A9DCBC-5626-4D4C-9C59-58FE68544000}" srcOrd="3" destOrd="0" parTransId="{9A3DB945-7185-214F-85E3-C1056227D114}" sibTransId="{5DFF2730-64E9-9E4D-8B30-B4739AD7ED19}"/>
    <dgm:cxn modelId="{4942402A-218F-0041-9CB5-7A7BF04AA92D}" type="presOf" srcId="{39A9DCBC-5626-4D4C-9C59-58FE68544000}" destId="{31E25465-4464-F641-9F7D-55A7780A308D}" srcOrd="0" destOrd="0" presId="urn:microsoft.com/office/officeart/2005/8/layout/hList6"/>
    <dgm:cxn modelId="{E5AF7532-EA32-F342-8829-8E9D30BE2EEC}" type="presOf" srcId="{B99731B7-B152-4040-B54B-13BE9C2F4482}" destId="{31E25465-4464-F641-9F7D-55A7780A308D}" srcOrd="0" destOrd="2" presId="urn:microsoft.com/office/officeart/2005/8/layout/hList6"/>
    <dgm:cxn modelId="{79EDC732-9B69-E448-9BC7-4C23B5464B6D}" srcId="{2E147F24-3BEB-D446-A66A-ADA6B0B33094}" destId="{2CD78F72-D5BB-2849-974F-B88CD81AE571}" srcOrd="2" destOrd="0" parTransId="{0FB09B62-7B39-B941-B77F-6EE742D924E2}" sibTransId="{D277A603-7EC1-0F46-9BCD-41A15758339F}"/>
    <dgm:cxn modelId="{18CDFF34-5FA7-5E49-844B-5018783F502E}" type="presOf" srcId="{1D4E6EA3-32F6-8F49-A920-2904B6168730}" destId="{3E01A76F-DF92-844A-B61C-95A88BD947F4}" srcOrd="0" destOrd="1" presId="urn:microsoft.com/office/officeart/2005/8/layout/hList6"/>
    <dgm:cxn modelId="{A5158538-FC35-EB4F-9E84-9F687B897031}" type="presOf" srcId="{74C87DED-D3DA-2D43-8E67-1B6ECD70651B}" destId="{95BBEF3A-2429-4E48-B8D7-0FBB6B891C50}" srcOrd="0" destOrd="2" presId="urn:microsoft.com/office/officeart/2005/8/layout/hList6"/>
    <dgm:cxn modelId="{93EA874A-90AB-AC48-B6D6-9396D4E0463B}" type="presOf" srcId="{2CD78F72-D5BB-2849-974F-B88CD81AE571}" destId="{8668379D-2E4D-0245-82C4-A8CA2C0BF7EF}" srcOrd="0" destOrd="3" presId="urn:microsoft.com/office/officeart/2005/8/layout/hList6"/>
    <dgm:cxn modelId="{2D621A58-D257-014D-8688-11DB71911295}" type="presOf" srcId="{79F800D3-EAE5-1442-B93A-40FEE66EFD6A}" destId="{95BBEF3A-2429-4E48-B8D7-0FBB6B891C50}" srcOrd="0" destOrd="0" presId="urn:microsoft.com/office/officeart/2005/8/layout/hList6"/>
    <dgm:cxn modelId="{C2B81E62-6174-3D4F-95E0-C4325D0B9659}" type="presOf" srcId="{D51954AF-BDFF-754A-BE8B-9633371B636A}" destId="{3E01A76F-DF92-844A-B61C-95A88BD947F4}" srcOrd="0" destOrd="2" presId="urn:microsoft.com/office/officeart/2005/8/layout/hList6"/>
    <dgm:cxn modelId="{89696062-7946-494B-AE39-C7F05D5B5AC6}" type="presOf" srcId="{7E4E5934-D328-3948-ABFE-1492FCA9FB98}" destId="{3E01A76F-DF92-844A-B61C-95A88BD947F4}" srcOrd="0" destOrd="0" presId="urn:microsoft.com/office/officeart/2005/8/layout/hList6"/>
    <dgm:cxn modelId="{1642DB66-2C73-6847-8362-B5C0C569180F}" srcId="{39A9DCBC-5626-4D4C-9C59-58FE68544000}" destId="{706A4C24-E94B-8E4F-88F1-0D21B3FAD801}" srcOrd="0" destOrd="0" parTransId="{6A6BBE47-AFA3-B74F-B6F7-28150CEB7FD0}" sibTransId="{701BCBDC-81C2-DE4B-B4A9-2E4C1298E8F0}"/>
    <dgm:cxn modelId="{3BEC8F68-8D79-AC47-9D78-5F913ED09470}" srcId="{EFE7ACBE-16A2-3F4D-A07B-CB2783FC3655}" destId="{2E147F24-3BEB-D446-A66A-ADA6B0B33094}" srcOrd="0" destOrd="0" parTransId="{DFDEB4B9-C5EC-CE46-BD01-C7588664BB59}" sibTransId="{CFBA8679-1237-994A-9906-832C9BD6BEB5}"/>
    <dgm:cxn modelId="{5FB7756B-2ABA-454B-880D-DC2F9028E24A}" srcId="{EFE7ACBE-16A2-3F4D-A07B-CB2783FC3655}" destId="{7E4E5934-D328-3948-ABFE-1492FCA9FB98}" srcOrd="1" destOrd="0" parTransId="{6B84CF9D-1DF3-224D-A79B-4772A5B2A6E3}" sibTransId="{F7F0B5EC-8782-534E-91D4-B99ADB32155A}"/>
    <dgm:cxn modelId="{156EB087-3903-984E-9885-008AA596D596}" srcId="{79F800D3-EAE5-1442-B93A-40FEE66EFD6A}" destId="{D00EC049-6BD6-5D4A-AE63-4525873C2EB3}" srcOrd="0" destOrd="0" parTransId="{253DB859-EC45-B64D-BF9B-05595E598FAF}" sibTransId="{F2D01101-BD8F-034F-8E17-B3AD6AB91E73}"/>
    <dgm:cxn modelId="{455EDC97-7F12-A144-87C2-8045B77D89AE}" srcId="{2E147F24-3BEB-D446-A66A-ADA6B0B33094}" destId="{62A2285C-9CFA-D84F-80AA-F487E82CCB2F}" srcOrd="1" destOrd="0" parTransId="{E26A7BC2-45AC-C74D-94AE-E919E5C25443}" sibTransId="{91B64F79-5EFA-5B43-9335-8F82EADE441C}"/>
    <dgm:cxn modelId="{5E4BEC9C-01E2-0942-8C0D-F0E91E69B263}" type="presOf" srcId="{D00EC049-6BD6-5D4A-AE63-4525873C2EB3}" destId="{95BBEF3A-2429-4E48-B8D7-0FBB6B891C50}" srcOrd="0" destOrd="1" presId="urn:microsoft.com/office/officeart/2005/8/layout/hList6"/>
    <dgm:cxn modelId="{73DDC39E-400A-7E47-9354-2F4222A9FF96}" type="presOf" srcId="{706A4C24-E94B-8E4F-88F1-0D21B3FAD801}" destId="{31E25465-4464-F641-9F7D-55A7780A308D}" srcOrd="0" destOrd="1" presId="urn:microsoft.com/office/officeart/2005/8/layout/hList6"/>
    <dgm:cxn modelId="{CA94CCA0-874A-614C-A9E9-AC73F478E14E}" type="presOf" srcId="{2E147F24-3BEB-D446-A66A-ADA6B0B33094}" destId="{8668379D-2E4D-0245-82C4-A8CA2C0BF7EF}" srcOrd="0" destOrd="0" presId="urn:microsoft.com/office/officeart/2005/8/layout/hList6"/>
    <dgm:cxn modelId="{A66593B0-0A83-0E48-B799-0AE24B66AF84}" type="presOf" srcId="{C3062C10-A6CD-0647-A4EF-6952349A5819}" destId="{8668379D-2E4D-0245-82C4-A8CA2C0BF7EF}" srcOrd="0" destOrd="1" presId="urn:microsoft.com/office/officeart/2005/8/layout/hList6"/>
    <dgm:cxn modelId="{49C8D3C0-B15F-F441-B6FD-16B2E869ABA0}" srcId="{2E147F24-3BEB-D446-A66A-ADA6B0B33094}" destId="{C3062C10-A6CD-0647-A4EF-6952349A5819}" srcOrd="0" destOrd="0" parTransId="{07F196CD-F9AC-6A4B-9A3D-B2FC81387D19}" sibTransId="{7B784F2E-7049-724C-97B5-E40F14026DC7}"/>
    <dgm:cxn modelId="{1FDE86C5-BF6F-E446-939B-70D8037C1DED}" srcId="{7E4E5934-D328-3948-ABFE-1492FCA9FB98}" destId="{1D4E6EA3-32F6-8F49-A920-2904B6168730}" srcOrd="0" destOrd="0" parTransId="{53CEB37E-145C-A348-879D-768CD250FE7B}" sibTransId="{3DC17E11-554F-4143-BD06-17A3B0517891}"/>
    <dgm:cxn modelId="{11E87DCC-C540-B342-94AC-56EA8B017ADD}" srcId="{39A9DCBC-5626-4D4C-9C59-58FE68544000}" destId="{B99731B7-B152-4040-B54B-13BE9C2F4482}" srcOrd="1" destOrd="0" parTransId="{AFD99EF0-0743-7A47-927E-E5952F7AD526}" sibTransId="{FED371A2-6E26-694A-924A-A431E9006A23}"/>
    <dgm:cxn modelId="{491C8FEA-9282-D045-96DF-69088BF75D80}" srcId="{EFE7ACBE-16A2-3F4D-A07B-CB2783FC3655}" destId="{79F800D3-EAE5-1442-B93A-40FEE66EFD6A}" srcOrd="2" destOrd="0" parTransId="{E3C5C5F3-DA06-8640-94D8-C8769A161BF4}" sibTransId="{36083F72-1CAA-F849-BD09-4C8DF7C6F5A8}"/>
    <dgm:cxn modelId="{594C38F0-7FA0-BF4C-ADB7-56AF8667D4E7}" srcId="{7E4E5934-D328-3948-ABFE-1492FCA9FB98}" destId="{D51954AF-BDFF-754A-BE8B-9633371B636A}" srcOrd="1" destOrd="0" parTransId="{A65559DF-63AC-6D48-AAC5-45C178BAD0C5}" sibTransId="{8716B1F6-1336-4D4F-81EE-DFD58CEA5C51}"/>
    <dgm:cxn modelId="{ED9348F0-7D2F-244B-B587-68EE5AC52068}" type="presOf" srcId="{EFE7ACBE-16A2-3F4D-A07B-CB2783FC3655}" destId="{2BE13E25-D104-BA4A-BFA7-FAE395B978FC}" srcOrd="0" destOrd="0" presId="urn:microsoft.com/office/officeart/2005/8/layout/hList6"/>
    <dgm:cxn modelId="{3245C767-90C6-7E48-8B60-4A924719D47F}" type="presParOf" srcId="{2BE13E25-D104-BA4A-BFA7-FAE395B978FC}" destId="{8668379D-2E4D-0245-82C4-A8CA2C0BF7EF}" srcOrd="0" destOrd="0" presId="urn:microsoft.com/office/officeart/2005/8/layout/hList6"/>
    <dgm:cxn modelId="{99A61DCD-CC92-F349-9A42-6CE5E204C2CD}" type="presParOf" srcId="{2BE13E25-D104-BA4A-BFA7-FAE395B978FC}" destId="{CE76AB1F-5BBE-304C-A5F6-140C365E57AE}" srcOrd="1" destOrd="0" presId="urn:microsoft.com/office/officeart/2005/8/layout/hList6"/>
    <dgm:cxn modelId="{79472CFF-C765-EA40-A168-E99AB2686DFE}" type="presParOf" srcId="{2BE13E25-D104-BA4A-BFA7-FAE395B978FC}" destId="{3E01A76F-DF92-844A-B61C-95A88BD947F4}" srcOrd="2" destOrd="0" presId="urn:microsoft.com/office/officeart/2005/8/layout/hList6"/>
    <dgm:cxn modelId="{6626F8AF-407B-B843-A2FB-ACE26A06D4F7}" type="presParOf" srcId="{2BE13E25-D104-BA4A-BFA7-FAE395B978FC}" destId="{D5FC9D0C-F637-BC4E-8740-96D2004BC0E6}" srcOrd="3" destOrd="0" presId="urn:microsoft.com/office/officeart/2005/8/layout/hList6"/>
    <dgm:cxn modelId="{779DD6A7-FFC2-DC45-8FC7-FB4D18CF95EE}" type="presParOf" srcId="{2BE13E25-D104-BA4A-BFA7-FAE395B978FC}" destId="{95BBEF3A-2429-4E48-B8D7-0FBB6B891C50}" srcOrd="4" destOrd="0" presId="urn:microsoft.com/office/officeart/2005/8/layout/hList6"/>
    <dgm:cxn modelId="{6D21D6E9-5303-7B40-98AC-9E10CBBC000F}" type="presParOf" srcId="{2BE13E25-D104-BA4A-BFA7-FAE395B978FC}" destId="{DD7168C0-5E4F-D543-BBA8-8A683F07C224}" srcOrd="5" destOrd="0" presId="urn:microsoft.com/office/officeart/2005/8/layout/hList6"/>
    <dgm:cxn modelId="{2FA8E050-3A55-9241-AA06-36642ACD6AA0}" type="presParOf" srcId="{2BE13E25-D104-BA4A-BFA7-FAE395B978FC}" destId="{31E25465-4464-F641-9F7D-55A7780A308D}"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F51A9-D1F7-4947-A65A-CFF4722BD17D}">
      <dsp:nvSpPr>
        <dsp:cNvPr id="0" name=""/>
        <dsp:cNvSpPr/>
      </dsp:nvSpPr>
      <dsp:spPr>
        <a:xfrm>
          <a:off x="3110470" y="2046107"/>
          <a:ext cx="2076207" cy="2004835"/>
        </a:xfrm>
        <a:prstGeom prst="ellipse">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Arial"/>
          </a:endParaRPr>
        </a:p>
        <a:p>
          <a:pPr marL="0" lvl="0" indent="0" algn="ctr" defTabSz="889000">
            <a:lnSpc>
              <a:spcPct val="90000"/>
            </a:lnSpc>
            <a:spcBef>
              <a:spcPct val="0"/>
            </a:spcBef>
            <a:spcAft>
              <a:spcPct val="35000"/>
            </a:spcAft>
            <a:buNone/>
          </a:pPr>
          <a:endParaRPr lang="en-US" sz="2000" kern="1200" dirty="0">
            <a:latin typeface="Arial"/>
          </a:endParaRPr>
        </a:p>
        <a:p>
          <a:pPr marL="0" lvl="0" indent="0" algn="ctr" defTabSz="889000">
            <a:lnSpc>
              <a:spcPct val="90000"/>
            </a:lnSpc>
            <a:spcBef>
              <a:spcPct val="0"/>
            </a:spcBef>
            <a:spcAft>
              <a:spcPct val="35000"/>
            </a:spcAft>
            <a:buNone/>
          </a:pPr>
          <a:endParaRPr lang="en-US" sz="2000" kern="1200" dirty="0">
            <a:solidFill>
              <a:schemeClr val="tx2"/>
            </a:solidFill>
            <a:latin typeface="Arial"/>
          </a:endParaRPr>
        </a:p>
        <a:p>
          <a:pPr marL="0" lvl="0" indent="0" algn="ctr" defTabSz="889000">
            <a:lnSpc>
              <a:spcPct val="90000"/>
            </a:lnSpc>
            <a:spcBef>
              <a:spcPct val="0"/>
            </a:spcBef>
            <a:spcAft>
              <a:spcPct val="35000"/>
            </a:spcAft>
            <a:buNone/>
          </a:pPr>
          <a:r>
            <a:rPr lang="en-US" sz="2000" kern="1200" dirty="0">
              <a:solidFill>
                <a:schemeClr val="bg2"/>
              </a:solidFill>
              <a:latin typeface="Arial"/>
            </a:rPr>
            <a:t>Apigee Edge API Services</a:t>
          </a:r>
        </a:p>
      </dsp:txBody>
      <dsp:txXfrm>
        <a:off x="3414523" y="2339708"/>
        <a:ext cx="1468101" cy="1417633"/>
      </dsp:txXfrm>
    </dsp:sp>
    <dsp:sp modelId="{305164D8-64E7-AA44-BDB5-AF4B175F39E5}">
      <dsp:nvSpPr>
        <dsp:cNvPr id="0" name=""/>
        <dsp:cNvSpPr/>
      </dsp:nvSpPr>
      <dsp:spPr>
        <a:xfrm rot="10800000">
          <a:off x="1420209" y="2791954"/>
          <a:ext cx="1597296" cy="51314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89AAEA3-4C1A-644C-A8CA-37F6DAB0A884}">
      <dsp:nvSpPr>
        <dsp:cNvPr id="0" name=""/>
        <dsp:cNvSpPr/>
      </dsp:nvSpPr>
      <dsp:spPr>
        <a:xfrm>
          <a:off x="790035" y="2544385"/>
          <a:ext cx="1260348" cy="1008278"/>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accent2">
                  <a:lumMod val="50000"/>
                </a:schemeClr>
              </a:solidFill>
            </a:rPr>
            <a:t>Protocol Transformation: </a:t>
          </a:r>
          <a:r>
            <a:rPr lang="en-US" sz="1100" kern="1200" dirty="0">
              <a:solidFill>
                <a:schemeClr val="accent2">
                  <a:lumMod val="50000"/>
                </a:schemeClr>
              </a:solidFill>
            </a:rPr>
            <a:t>Enhanced connectivity</a:t>
          </a:r>
        </a:p>
      </dsp:txBody>
      <dsp:txXfrm>
        <a:off x="819566" y="2573916"/>
        <a:ext cx="1201286" cy="949216"/>
      </dsp:txXfrm>
    </dsp:sp>
    <dsp:sp modelId="{371459A0-B33F-1B4C-9D7B-5501152D45F6}">
      <dsp:nvSpPr>
        <dsp:cNvPr id="0" name=""/>
        <dsp:cNvSpPr/>
      </dsp:nvSpPr>
      <dsp:spPr>
        <a:xfrm rot="12960000">
          <a:off x="1787601" y="1661238"/>
          <a:ext cx="1609351" cy="51314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F1BF710-A447-F645-87E3-30628449C5C7}">
      <dsp:nvSpPr>
        <dsp:cNvPr id="0" name=""/>
        <dsp:cNvSpPr/>
      </dsp:nvSpPr>
      <dsp:spPr>
        <a:xfrm>
          <a:off x="1311106" y="940693"/>
          <a:ext cx="1260348" cy="1008278"/>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accent2">
                  <a:lumMod val="50000"/>
                </a:schemeClr>
              </a:solidFill>
            </a:rPr>
            <a:t>Optimization: </a:t>
          </a:r>
          <a:r>
            <a:rPr lang="en-US" sz="1100" kern="1200" dirty="0">
              <a:solidFill>
                <a:schemeClr val="accent2">
                  <a:lumMod val="50000"/>
                </a:schemeClr>
              </a:solidFill>
            </a:rPr>
            <a:t>High performance</a:t>
          </a:r>
        </a:p>
      </dsp:txBody>
      <dsp:txXfrm>
        <a:off x="1340637" y="970224"/>
        <a:ext cx="1201286" cy="949216"/>
      </dsp:txXfrm>
    </dsp:sp>
    <dsp:sp modelId="{D8B3098C-71C0-A345-93F4-60396CE8CCBE}">
      <dsp:nvSpPr>
        <dsp:cNvPr id="0" name=""/>
        <dsp:cNvSpPr/>
      </dsp:nvSpPr>
      <dsp:spPr>
        <a:xfrm rot="15120000">
          <a:off x="2743020" y="971260"/>
          <a:ext cx="1627948" cy="51314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B25CA3D-ED03-584B-832F-D110A9BA8145}">
      <dsp:nvSpPr>
        <dsp:cNvPr id="0" name=""/>
        <dsp:cNvSpPr/>
      </dsp:nvSpPr>
      <dsp:spPr>
        <a:xfrm>
          <a:off x="2675288" y="-50442"/>
          <a:ext cx="1260348" cy="1008278"/>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accent2">
                  <a:lumMod val="50000"/>
                </a:schemeClr>
              </a:solidFill>
            </a:rPr>
            <a:t>Versioning and Enrichment: </a:t>
          </a:r>
          <a:r>
            <a:rPr lang="en-US" sz="1100" b="0" kern="1200" dirty="0">
              <a:solidFill>
                <a:schemeClr val="accent2">
                  <a:lumMod val="50000"/>
                </a:schemeClr>
              </a:solidFill>
            </a:rPr>
            <a:t>M</a:t>
          </a:r>
          <a:r>
            <a:rPr lang="en-US" sz="1100" kern="1200" dirty="0">
              <a:solidFill>
                <a:schemeClr val="accent2">
                  <a:lumMod val="50000"/>
                </a:schemeClr>
              </a:solidFill>
            </a:rPr>
            <a:t>anagement and integration</a:t>
          </a:r>
        </a:p>
      </dsp:txBody>
      <dsp:txXfrm>
        <a:off x="2704819" y="-20911"/>
        <a:ext cx="1201286" cy="949216"/>
      </dsp:txXfrm>
    </dsp:sp>
    <dsp:sp modelId="{65F1A371-D8C2-9344-816A-68F9F06A7368}">
      <dsp:nvSpPr>
        <dsp:cNvPr id="0" name=""/>
        <dsp:cNvSpPr/>
      </dsp:nvSpPr>
      <dsp:spPr>
        <a:xfrm rot="17280000">
          <a:off x="3926178" y="971260"/>
          <a:ext cx="1627948" cy="51314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AA7A9E2-F67B-8A45-80EE-FA56A0A2C905}">
      <dsp:nvSpPr>
        <dsp:cNvPr id="0" name=""/>
        <dsp:cNvSpPr/>
      </dsp:nvSpPr>
      <dsp:spPr>
        <a:xfrm>
          <a:off x="4361510" y="-50442"/>
          <a:ext cx="1260348" cy="1008278"/>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accent2">
                  <a:lumMod val="50000"/>
                </a:schemeClr>
              </a:solidFill>
            </a:rPr>
            <a:t>Security: </a:t>
          </a:r>
          <a:r>
            <a:rPr lang="en-US" sz="1100" kern="1200" dirty="0">
              <a:solidFill>
                <a:schemeClr val="accent2">
                  <a:lumMod val="50000"/>
                </a:schemeClr>
              </a:solidFill>
            </a:rPr>
            <a:t>Protection of key systems</a:t>
          </a:r>
        </a:p>
      </dsp:txBody>
      <dsp:txXfrm>
        <a:off x="4391041" y="-20911"/>
        <a:ext cx="1201286" cy="949216"/>
      </dsp:txXfrm>
    </dsp:sp>
    <dsp:sp modelId="{9DA37CDE-E189-8842-9C31-580BED28ACA5}">
      <dsp:nvSpPr>
        <dsp:cNvPr id="0" name=""/>
        <dsp:cNvSpPr/>
      </dsp:nvSpPr>
      <dsp:spPr>
        <a:xfrm rot="19440000">
          <a:off x="4900195" y="1661238"/>
          <a:ext cx="1609351" cy="51314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024976E-6BDD-B24C-BFE5-54D46C043F33}">
      <dsp:nvSpPr>
        <dsp:cNvPr id="0" name=""/>
        <dsp:cNvSpPr/>
      </dsp:nvSpPr>
      <dsp:spPr>
        <a:xfrm>
          <a:off x="5725693" y="940693"/>
          <a:ext cx="1260348" cy="1008278"/>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accent2">
                  <a:lumMod val="50000"/>
                </a:schemeClr>
              </a:solidFill>
            </a:rPr>
            <a:t>Scripting:</a:t>
          </a:r>
          <a:r>
            <a:rPr lang="en-US" sz="1100" kern="1200" dirty="0">
              <a:solidFill>
                <a:schemeClr val="accent2">
                  <a:lumMod val="50000"/>
                </a:schemeClr>
              </a:solidFill>
            </a:rPr>
            <a:t> </a:t>
          </a:r>
        </a:p>
        <a:p>
          <a:pPr marL="0" lvl="0" indent="0" algn="ctr" defTabSz="488950">
            <a:lnSpc>
              <a:spcPct val="90000"/>
            </a:lnSpc>
            <a:spcBef>
              <a:spcPct val="0"/>
            </a:spcBef>
            <a:spcAft>
              <a:spcPct val="35000"/>
            </a:spcAft>
            <a:buNone/>
          </a:pPr>
          <a:r>
            <a:rPr lang="en-US" sz="1100" kern="1200" dirty="0">
              <a:solidFill>
                <a:schemeClr val="accent2">
                  <a:lumMod val="50000"/>
                </a:schemeClr>
              </a:solidFill>
            </a:rPr>
            <a:t>Build or reuse custom logic</a:t>
          </a:r>
        </a:p>
      </dsp:txBody>
      <dsp:txXfrm>
        <a:off x="5755224" y="970224"/>
        <a:ext cx="1201286" cy="949216"/>
      </dsp:txXfrm>
    </dsp:sp>
    <dsp:sp modelId="{9190A0D1-E09E-2041-AF11-D0E152C971DF}">
      <dsp:nvSpPr>
        <dsp:cNvPr id="0" name=""/>
        <dsp:cNvSpPr/>
      </dsp:nvSpPr>
      <dsp:spPr>
        <a:xfrm>
          <a:off x="5279642" y="2791954"/>
          <a:ext cx="1597296" cy="513141"/>
        </a:xfrm>
        <a:prstGeom prst="leftArrow">
          <a:avLst>
            <a:gd name="adj1" fmla="val 60000"/>
            <a:gd name="adj2" fmla="val 50000"/>
          </a:avLst>
        </a:prstGeom>
        <a:solidFill>
          <a:schemeClr val="bg1"/>
        </a:solidFill>
        <a:ln w="15875">
          <a:solidFill>
            <a:schemeClr val="accent4">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7725071-319B-6240-81F8-D96AAFEA88BA}">
      <dsp:nvSpPr>
        <dsp:cNvPr id="0" name=""/>
        <dsp:cNvSpPr/>
      </dsp:nvSpPr>
      <dsp:spPr>
        <a:xfrm>
          <a:off x="6246764" y="2544385"/>
          <a:ext cx="1260348" cy="1008278"/>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accent2">
                  <a:lumMod val="50000"/>
                </a:schemeClr>
              </a:solidFill>
            </a:rPr>
            <a:t>Accelerated Development: </a:t>
          </a:r>
          <a:r>
            <a:rPr lang="en-US" sz="1100" kern="1200" dirty="0">
              <a:solidFill>
                <a:schemeClr val="accent2">
                  <a:lumMod val="50000"/>
                </a:schemeClr>
              </a:solidFill>
            </a:rPr>
            <a:t>Mocks for AYTBD components</a:t>
          </a:r>
        </a:p>
      </dsp:txBody>
      <dsp:txXfrm>
        <a:off x="6276295" y="2573916"/>
        <a:ext cx="1201286" cy="949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4A849-0A4B-324B-B1AB-AF72A1B0CEE4}">
      <dsp:nvSpPr>
        <dsp:cNvPr id="0" name=""/>
        <dsp:cNvSpPr/>
      </dsp:nvSpPr>
      <dsp:spPr>
        <a:xfrm>
          <a:off x="566" y="0"/>
          <a:ext cx="1473747" cy="2800349"/>
        </a:xfrm>
        <a:prstGeom prst="roundRect">
          <a:avLst>
            <a:gd name="adj" fmla="val 10000"/>
          </a:avLst>
        </a:prstGeom>
        <a:solidFill>
          <a:schemeClr val="bg2"/>
        </a:solidFill>
        <a:ln>
          <a:noFill/>
        </a:ln>
        <a:effectLst/>
      </dsp:spPr>
      <dsp:style>
        <a:lnRef idx="0">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1">
                  <a:lumMod val="60000"/>
                  <a:lumOff val="40000"/>
                </a:schemeClr>
              </a:solidFill>
              <a:latin typeface="Arial"/>
              <a:cs typeface="Arial"/>
            </a:rPr>
            <a:t>Transport Protocol</a:t>
          </a:r>
        </a:p>
      </dsp:txBody>
      <dsp:txXfrm>
        <a:off x="566" y="0"/>
        <a:ext cx="1473747" cy="840105"/>
      </dsp:txXfrm>
    </dsp:sp>
    <dsp:sp modelId="{D9CE94A0-AFB5-9D44-9386-849C98C578F8}">
      <dsp:nvSpPr>
        <dsp:cNvPr id="0" name=""/>
        <dsp:cNvSpPr/>
      </dsp:nvSpPr>
      <dsp:spPr>
        <a:xfrm>
          <a:off x="147941" y="840925"/>
          <a:ext cx="1178997" cy="844343"/>
        </a:xfrm>
        <a:prstGeom prst="roundRect">
          <a:avLst>
            <a:gd name="adj" fmla="val 10000"/>
          </a:avLst>
        </a:prstGeom>
        <a:solidFill>
          <a:srgbClr val="FFFF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60000"/>
                  <a:lumOff val="40000"/>
                </a:schemeClr>
              </a:solidFill>
              <a:latin typeface="Arial"/>
              <a:cs typeface="Arial"/>
            </a:rPr>
            <a:t>SOAP, REST</a:t>
          </a:r>
        </a:p>
      </dsp:txBody>
      <dsp:txXfrm>
        <a:off x="172671" y="865655"/>
        <a:ext cx="1129537" cy="794883"/>
      </dsp:txXfrm>
    </dsp:sp>
    <dsp:sp modelId="{E2DF29FB-4A15-AE41-BFB3-CC16C7019A04}">
      <dsp:nvSpPr>
        <dsp:cNvPr id="0" name=""/>
        <dsp:cNvSpPr/>
      </dsp:nvSpPr>
      <dsp:spPr>
        <a:xfrm>
          <a:off x="147941" y="1815168"/>
          <a:ext cx="1178997" cy="844343"/>
        </a:xfrm>
        <a:prstGeom prst="roundRect">
          <a:avLst>
            <a:gd name="adj" fmla="val 10000"/>
          </a:avLst>
        </a:prstGeom>
        <a:solidFill>
          <a:srgbClr val="FFFF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60000"/>
                  <a:lumOff val="40000"/>
                </a:schemeClr>
              </a:solidFill>
              <a:latin typeface="Arial"/>
              <a:cs typeface="Arial"/>
            </a:rPr>
            <a:t>JMS</a:t>
          </a:r>
        </a:p>
      </dsp:txBody>
      <dsp:txXfrm>
        <a:off x="172671" y="1839898"/>
        <a:ext cx="1129537" cy="794883"/>
      </dsp:txXfrm>
    </dsp:sp>
    <dsp:sp modelId="{A261FC9A-1571-064D-BB11-ABA6360547CD}">
      <dsp:nvSpPr>
        <dsp:cNvPr id="0" name=""/>
        <dsp:cNvSpPr/>
      </dsp:nvSpPr>
      <dsp:spPr>
        <a:xfrm>
          <a:off x="1584845" y="0"/>
          <a:ext cx="1473747" cy="2800349"/>
        </a:xfrm>
        <a:prstGeom prst="roundRect">
          <a:avLst>
            <a:gd name="adj" fmla="val 10000"/>
          </a:avLst>
        </a:prstGeom>
        <a:solidFill>
          <a:schemeClr val="bg2"/>
        </a:solidFill>
        <a:ln>
          <a:noFill/>
        </a:ln>
        <a:effectLst/>
      </dsp:spPr>
      <dsp:style>
        <a:lnRef idx="0">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1">
                  <a:lumMod val="60000"/>
                  <a:lumOff val="40000"/>
                </a:schemeClr>
              </a:solidFill>
              <a:latin typeface="Arial"/>
              <a:cs typeface="Arial"/>
            </a:rPr>
            <a:t>Message Protocol</a:t>
          </a:r>
        </a:p>
      </dsp:txBody>
      <dsp:txXfrm>
        <a:off x="1584845" y="0"/>
        <a:ext cx="1473747" cy="840105"/>
      </dsp:txXfrm>
    </dsp:sp>
    <dsp:sp modelId="{B34BC8CB-E34E-C042-8913-5AB41B7D4698}">
      <dsp:nvSpPr>
        <dsp:cNvPr id="0" name=""/>
        <dsp:cNvSpPr/>
      </dsp:nvSpPr>
      <dsp:spPr>
        <a:xfrm>
          <a:off x="1732220" y="840925"/>
          <a:ext cx="1178997" cy="84434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60000"/>
                  <a:lumOff val="40000"/>
                </a:schemeClr>
              </a:solidFill>
              <a:latin typeface="Arial"/>
              <a:cs typeface="Arial"/>
            </a:rPr>
            <a:t>XML</a:t>
          </a:r>
        </a:p>
      </dsp:txBody>
      <dsp:txXfrm>
        <a:off x="1756950" y="865655"/>
        <a:ext cx="1129537" cy="794883"/>
      </dsp:txXfrm>
    </dsp:sp>
    <dsp:sp modelId="{F544B3B6-810A-2F4D-8857-61A91C9606F7}">
      <dsp:nvSpPr>
        <dsp:cNvPr id="0" name=""/>
        <dsp:cNvSpPr/>
      </dsp:nvSpPr>
      <dsp:spPr>
        <a:xfrm>
          <a:off x="1732220" y="1815168"/>
          <a:ext cx="1178997" cy="84434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60000"/>
                  <a:lumOff val="40000"/>
                </a:schemeClr>
              </a:solidFill>
              <a:latin typeface="Arial"/>
              <a:cs typeface="Arial"/>
            </a:rPr>
            <a:t>JSON</a:t>
          </a:r>
        </a:p>
      </dsp:txBody>
      <dsp:txXfrm>
        <a:off x="1756950" y="1839898"/>
        <a:ext cx="1129537" cy="794883"/>
      </dsp:txXfrm>
    </dsp:sp>
    <dsp:sp modelId="{1BC34EF8-3370-C241-BDC6-4E91668B8384}">
      <dsp:nvSpPr>
        <dsp:cNvPr id="0" name=""/>
        <dsp:cNvSpPr/>
      </dsp:nvSpPr>
      <dsp:spPr>
        <a:xfrm>
          <a:off x="3169123" y="0"/>
          <a:ext cx="1473747" cy="2800349"/>
        </a:xfrm>
        <a:prstGeom prst="roundRect">
          <a:avLst>
            <a:gd name="adj" fmla="val 10000"/>
          </a:avLst>
        </a:prstGeom>
        <a:solidFill>
          <a:srgbClr val="666666"/>
        </a:solidFill>
        <a:ln>
          <a:noFill/>
        </a:ln>
        <a:effectLst/>
      </dsp:spPr>
      <dsp:style>
        <a:lnRef idx="0">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277BD">
                  <a:lumMod val="60000"/>
                  <a:lumOff val="40000"/>
                </a:srgbClr>
              </a:solidFill>
              <a:latin typeface="Arial"/>
              <a:ea typeface="+mn-ea"/>
              <a:cs typeface="Arial"/>
            </a:rPr>
            <a:t>Streaming</a:t>
          </a:r>
        </a:p>
      </dsp:txBody>
      <dsp:txXfrm>
        <a:off x="3169123" y="0"/>
        <a:ext cx="1473747" cy="840105"/>
      </dsp:txXfrm>
    </dsp:sp>
    <dsp:sp modelId="{87AF09D1-A85B-C640-BB71-8C0272C99187}">
      <dsp:nvSpPr>
        <dsp:cNvPr id="0" name=""/>
        <dsp:cNvSpPr/>
      </dsp:nvSpPr>
      <dsp:spPr>
        <a:xfrm>
          <a:off x="3316498" y="840925"/>
          <a:ext cx="1178997" cy="84434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60000"/>
                  <a:lumOff val="40000"/>
                </a:schemeClr>
              </a:solidFill>
              <a:latin typeface="Arial"/>
              <a:cs typeface="Arial"/>
            </a:rPr>
            <a:t>Chunked</a:t>
          </a:r>
        </a:p>
      </dsp:txBody>
      <dsp:txXfrm>
        <a:off x="3341228" y="865655"/>
        <a:ext cx="1129537" cy="794883"/>
      </dsp:txXfrm>
    </dsp:sp>
    <dsp:sp modelId="{6F5D602E-E89E-A544-A566-E3CC1D169F9C}">
      <dsp:nvSpPr>
        <dsp:cNvPr id="0" name=""/>
        <dsp:cNvSpPr/>
      </dsp:nvSpPr>
      <dsp:spPr>
        <a:xfrm>
          <a:off x="3316498" y="1815168"/>
          <a:ext cx="1178997" cy="84434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60000"/>
                  <a:lumOff val="40000"/>
                </a:schemeClr>
              </a:solidFill>
              <a:latin typeface="Arial"/>
              <a:cs typeface="Arial"/>
            </a:rPr>
            <a:t>Full Streaming</a:t>
          </a:r>
        </a:p>
      </dsp:txBody>
      <dsp:txXfrm>
        <a:off x="3341228" y="1839898"/>
        <a:ext cx="1129537" cy="794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4A849-0A4B-324B-B1AB-AF72A1B0CEE4}">
      <dsp:nvSpPr>
        <dsp:cNvPr id="0" name=""/>
        <dsp:cNvSpPr/>
      </dsp:nvSpPr>
      <dsp:spPr>
        <a:xfrm>
          <a:off x="0" y="0"/>
          <a:ext cx="1649156" cy="2800349"/>
        </a:xfrm>
        <a:prstGeom prst="roundRect">
          <a:avLst>
            <a:gd name="adj" fmla="val 10000"/>
          </a:avLst>
        </a:prstGeom>
        <a:solidFill>
          <a:schemeClr val="bg2"/>
        </a:solidFill>
        <a:ln>
          <a:noFill/>
        </a:ln>
        <a:effectLst/>
      </dsp:spPr>
      <dsp:style>
        <a:lnRef idx="0">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1">
                  <a:lumMod val="60000"/>
                  <a:lumOff val="40000"/>
                </a:schemeClr>
              </a:solidFill>
              <a:latin typeface="Arial"/>
              <a:cs typeface="Arial"/>
            </a:rPr>
            <a:t>Cache</a:t>
          </a:r>
        </a:p>
      </dsp:txBody>
      <dsp:txXfrm>
        <a:off x="0" y="0"/>
        <a:ext cx="1649156" cy="840105"/>
      </dsp:txXfrm>
    </dsp:sp>
    <dsp:sp modelId="{D9CE94A0-AFB5-9D44-9386-849C98C578F8}">
      <dsp:nvSpPr>
        <dsp:cNvPr id="0" name=""/>
        <dsp:cNvSpPr/>
      </dsp:nvSpPr>
      <dsp:spPr>
        <a:xfrm>
          <a:off x="166630" y="840925"/>
          <a:ext cx="1319325" cy="844343"/>
        </a:xfrm>
        <a:prstGeom prst="roundRect">
          <a:avLst>
            <a:gd name="adj" fmla="val 10000"/>
          </a:avLst>
        </a:prstGeom>
        <a:solidFill>
          <a:srgbClr val="FFFF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60000"/>
                  <a:lumOff val="40000"/>
                </a:schemeClr>
              </a:solidFill>
              <a:latin typeface="Arial"/>
              <a:cs typeface="Arial"/>
            </a:rPr>
            <a:t>Distributed Cache</a:t>
          </a:r>
        </a:p>
      </dsp:txBody>
      <dsp:txXfrm>
        <a:off x="191360" y="865655"/>
        <a:ext cx="1269865" cy="794883"/>
      </dsp:txXfrm>
    </dsp:sp>
    <dsp:sp modelId="{E2DF29FB-4A15-AE41-BFB3-CC16C7019A04}">
      <dsp:nvSpPr>
        <dsp:cNvPr id="0" name=""/>
        <dsp:cNvSpPr/>
      </dsp:nvSpPr>
      <dsp:spPr>
        <a:xfrm>
          <a:off x="166630" y="1815168"/>
          <a:ext cx="1319325" cy="844343"/>
        </a:xfrm>
        <a:prstGeom prst="roundRect">
          <a:avLst>
            <a:gd name="adj" fmla="val 10000"/>
          </a:avLst>
        </a:prstGeom>
        <a:solidFill>
          <a:srgbClr val="FFFF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60000"/>
                  <a:lumOff val="40000"/>
                </a:schemeClr>
              </a:solidFill>
              <a:latin typeface="Arial"/>
              <a:cs typeface="Arial"/>
            </a:rPr>
            <a:t>Response Cache</a:t>
          </a:r>
        </a:p>
      </dsp:txBody>
      <dsp:txXfrm>
        <a:off x="191360" y="1839898"/>
        <a:ext cx="1269865" cy="794883"/>
      </dsp:txXfrm>
    </dsp:sp>
    <dsp:sp modelId="{A261FC9A-1571-064D-BB11-ABA6360547CD}">
      <dsp:nvSpPr>
        <dsp:cNvPr id="0" name=""/>
        <dsp:cNvSpPr/>
      </dsp:nvSpPr>
      <dsp:spPr>
        <a:xfrm>
          <a:off x="1774557" y="0"/>
          <a:ext cx="1649156" cy="2800349"/>
        </a:xfrm>
        <a:prstGeom prst="roundRect">
          <a:avLst>
            <a:gd name="adj" fmla="val 10000"/>
          </a:avLst>
        </a:prstGeom>
        <a:solidFill>
          <a:schemeClr val="bg2"/>
        </a:solidFill>
        <a:ln>
          <a:noFill/>
        </a:ln>
        <a:effectLst/>
      </dsp:spPr>
      <dsp:style>
        <a:lnRef idx="0">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1">
                  <a:lumMod val="60000"/>
                  <a:lumOff val="40000"/>
                </a:schemeClr>
              </a:solidFill>
              <a:latin typeface="Arial"/>
              <a:cs typeface="Arial"/>
            </a:rPr>
            <a:t>Distributed Network</a:t>
          </a:r>
        </a:p>
      </dsp:txBody>
      <dsp:txXfrm>
        <a:off x="1774557" y="0"/>
        <a:ext cx="1649156" cy="840105"/>
      </dsp:txXfrm>
    </dsp:sp>
    <dsp:sp modelId="{B34BC8CB-E34E-C042-8913-5AB41B7D4698}">
      <dsp:nvSpPr>
        <dsp:cNvPr id="0" name=""/>
        <dsp:cNvSpPr/>
      </dsp:nvSpPr>
      <dsp:spPr>
        <a:xfrm>
          <a:off x="1939473" y="840925"/>
          <a:ext cx="1319325" cy="84434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60000"/>
                  <a:lumOff val="40000"/>
                </a:schemeClr>
              </a:solidFill>
              <a:latin typeface="Arial"/>
              <a:cs typeface="Arial"/>
            </a:rPr>
            <a:t>Content-Based Routing</a:t>
          </a:r>
        </a:p>
      </dsp:txBody>
      <dsp:txXfrm>
        <a:off x="1964203" y="865655"/>
        <a:ext cx="1269865" cy="794883"/>
      </dsp:txXfrm>
    </dsp:sp>
    <dsp:sp modelId="{F544B3B6-810A-2F4D-8857-61A91C9606F7}">
      <dsp:nvSpPr>
        <dsp:cNvPr id="0" name=""/>
        <dsp:cNvSpPr/>
      </dsp:nvSpPr>
      <dsp:spPr>
        <a:xfrm>
          <a:off x="1939473" y="1815168"/>
          <a:ext cx="1319325" cy="84434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60000"/>
                  <a:lumOff val="40000"/>
                </a:schemeClr>
              </a:solidFill>
              <a:latin typeface="Arial"/>
              <a:cs typeface="Arial"/>
            </a:rPr>
            <a:t>Distributed “Smart” Routing</a:t>
          </a:r>
        </a:p>
      </dsp:txBody>
      <dsp:txXfrm>
        <a:off x="1964203" y="1839898"/>
        <a:ext cx="1269865" cy="7948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F51A9-D1F7-4947-A65A-CFF4722BD17D}">
      <dsp:nvSpPr>
        <dsp:cNvPr id="0" name=""/>
        <dsp:cNvSpPr/>
      </dsp:nvSpPr>
      <dsp:spPr>
        <a:xfrm>
          <a:off x="2635472" y="1410655"/>
          <a:ext cx="2253464" cy="2801016"/>
        </a:xfrm>
        <a:prstGeom prst="ellipse">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Arial"/>
          </a:endParaRPr>
        </a:p>
        <a:p>
          <a:pPr marL="0" lvl="0" indent="0" algn="ctr" defTabSz="889000">
            <a:lnSpc>
              <a:spcPct val="90000"/>
            </a:lnSpc>
            <a:spcBef>
              <a:spcPct val="0"/>
            </a:spcBef>
            <a:spcAft>
              <a:spcPct val="35000"/>
            </a:spcAft>
            <a:buNone/>
          </a:pPr>
          <a:endParaRPr lang="en-US" sz="2000" kern="1200" dirty="0">
            <a:latin typeface="Arial"/>
          </a:endParaRPr>
        </a:p>
        <a:p>
          <a:pPr marL="0" lvl="0" indent="0" algn="ctr" defTabSz="889000">
            <a:lnSpc>
              <a:spcPct val="90000"/>
            </a:lnSpc>
            <a:spcBef>
              <a:spcPct val="0"/>
            </a:spcBef>
            <a:spcAft>
              <a:spcPct val="35000"/>
            </a:spcAft>
            <a:buNone/>
          </a:pPr>
          <a:endParaRPr lang="en-US" sz="2000" kern="1200" dirty="0">
            <a:solidFill>
              <a:schemeClr val="tx2"/>
            </a:solidFill>
            <a:latin typeface="Arial"/>
          </a:endParaRPr>
        </a:p>
        <a:p>
          <a:pPr marL="0" lvl="0" indent="0" algn="ctr" defTabSz="889000">
            <a:lnSpc>
              <a:spcPct val="90000"/>
            </a:lnSpc>
            <a:spcBef>
              <a:spcPct val="0"/>
            </a:spcBef>
            <a:spcAft>
              <a:spcPct val="35000"/>
            </a:spcAft>
            <a:buNone/>
          </a:pPr>
          <a:r>
            <a:rPr lang="en-US" sz="2000" kern="1200" dirty="0">
              <a:solidFill>
                <a:schemeClr val="bg2"/>
              </a:solidFill>
              <a:latin typeface="Arial"/>
            </a:rPr>
            <a:t>Apigee Edge Analytics Services</a:t>
          </a:r>
        </a:p>
      </dsp:txBody>
      <dsp:txXfrm>
        <a:off x="2965484" y="1820854"/>
        <a:ext cx="1593440" cy="1980618"/>
      </dsp:txXfrm>
    </dsp:sp>
    <dsp:sp modelId="{305164D8-64E7-AA44-BDB5-AF4B175F39E5}">
      <dsp:nvSpPr>
        <dsp:cNvPr id="0" name=""/>
        <dsp:cNvSpPr/>
      </dsp:nvSpPr>
      <dsp:spPr>
        <a:xfrm rot="11700000">
          <a:off x="1866250" y="1986318"/>
          <a:ext cx="1299490" cy="506318"/>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89AAEA3-4C1A-644C-A8CA-37F6DAB0A884}">
      <dsp:nvSpPr>
        <dsp:cNvPr id="0" name=""/>
        <dsp:cNvSpPr/>
      </dsp:nvSpPr>
      <dsp:spPr>
        <a:xfrm>
          <a:off x="404254" y="1417526"/>
          <a:ext cx="1856504" cy="1485203"/>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2">
                  <a:lumMod val="50000"/>
                </a:schemeClr>
              </a:solidFill>
            </a:rPr>
            <a:t>Dashboards: </a:t>
          </a:r>
          <a:r>
            <a:rPr lang="en-US" sz="2100" kern="1200" dirty="0">
              <a:solidFill>
                <a:schemeClr val="accent2">
                  <a:lumMod val="50000"/>
                </a:schemeClr>
              </a:solidFill>
            </a:rPr>
            <a:t>Bird’s eye view on traffic</a:t>
          </a:r>
        </a:p>
      </dsp:txBody>
      <dsp:txXfrm>
        <a:off x="447754" y="1461026"/>
        <a:ext cx="1769504" cy="1398203"/>
      </dsp:txXfrm>
    </dsp:sp>
    <dsp:sp modelId="{371459A0-B33F-1B4C-9D7B-5501152D45F6}">
      <dsp:nvSpPr>
        <dsp:cNvPr id="0" name=""/>
        <dsp:cNvSpPr/>
      </dsp:nvSpPr>
      <dsp:spPr>
        <a:xfrm rot="14700000">
          <a:off x="2627394" y="1164576"/>
          <a:ext cx="1113643" cy="55695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F1BF710-A447-F645-87E3-30628449C5C7}">
      <dsp:nvSpPr>
        <dsp:cNvPr id="0" name=""/>
        <dsp:cNvSpPr/>
      </dsp:nvSpPr>
      <dsp:spPr>
        <a:xfrm>
          <a:off x="1770894" y="-211171"/>
          <a:ext cx="1856504" cy="1485203"/>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2">
                  <a:lumMod val="50000"/>
                </a:schemeClr>
              </a:solidFill>
            </a:rPr>
            <a:t>Custom Reports: </a:t>
          </a:r>
          <a:r>
            <a:rPr lang="en-US" sz="2100" kern="1200" dirty="0">
              <a:solidFill>
                <a:schemeClr val="accent2">
                  <a:lumMod val="50000"/>
                </a:schemeClr>
              </a:solidFill>
            </a:rPr>
            <a:t>Personalized views</a:t>
          </a:r>
        </a:p>
      </dsp:txBody>
      <dsp:txXfrm>
        <a:off x="1814394" y="-167671"/>
        <a:ext cx="1769504" cy="1398203"/>
      </dsp:txXfrm>
    </dsp:sp>
    <dsp:sp modelId="{D8B3098C-71C0-A345-93F4-60396CE8CCBE}">
      <dsp:nvSpPr>
        <dsp:cNvPr id="0" name=""/>
        <dsp:cNvSpPr/>
      </dsp:nvSpPr>
      <dsp:spPr>
        <a:xfrm rot="17700000">
          <a:off x="3858285" y="1164576"/>
          <a:ext cx="1113643" cy="55695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B25CA3D-ED03-584B-832F-D110A9BA8145}">
      <dsp:nvSpPr>
        <dsp:cNvPr id="0" name=""/>
        <dsp:cNvSpPr/>
      </dsp:nvSpPr>
      <dsp:spPr>
        <a:xfrm>
          <a:off x="3897009" y="-211171"/>
          <a:ext cx="1856504" cy="1485203"/>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2">
                  <a:lumMod val="50000"/>
                </a:schemeClr>
              </a:solidFill>
            </a:rPr>
            <a:t>Data Export: </a:t>
          </a:r>
          <a:r>
            <a:rPr lang="en-US" sz="2100" kern="1200" dirty="0">
              <a:solidFill>
                <a:schemeClr val="accent2">
                  <a:lumMod val="50000"/>
                </a:schemeClr>
              </a:solidFill>
            </a:rPr>
            <a:t>Share or integrate analytics data</a:t>
          </a:r>
        </a:p>
      </dsp:txBody>
      <dsp:txXfrm>
        <a:off x="3940509" y="-167671"/>
        <a:ext cx="1769504" cy="1398203"/>
      </dsp:txXfrm>
    </dsp:sp>
    <dsp:sp modelId="{65F1A371-D8C2-9344-816A-68F9F06A7368}">
      <dsp:nvSpPr>
        <dsp:cNvPr id="0" name=""/>
        <dsp:cNvSpPr/>
      </dsp:nvSpPr>
      <dsp:spPr>
        <a:xfrm rot="20700000">
          <a:off x="4387555" y="1924009"/>
          <a:ext cx="1299490" cy="55695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AA7A9E2-F67B-8A45-80EE-FA56A0A2C905}">
      <dsp:nvSpPr>
        <dsp:cNvPr id="0" name=""/>
        <dsp:cNvSpPr/>
      </dsp:nvSpPr>
      <dsp:spPr>
        <a:xfrm>
          <a:off x="5263649" y="1417526"/>
          <a:ext cx="1856504" cy="1485203"/>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2">
                  <a:lumMod val="50000"/>
                </a:schemeClr>
              </a:solidFill>
            </a:rPr>
            <a:t>App Analytics: </a:t>
          </a:r>
          <a:r>
            <a:rPr lang="en-US" sz="2100" kern="1200" dirty="0">
              <a:solidFill>
                <a:schemeClr val="accent2">
                  <a:lumMod val="50000"/>
                </a:schemeClr>
              </a:solidFill>
            </a:rPr>
            <a:t>End to end view</a:t>
          </a:r>
        </a:p>
      </dsp:txBody>
      <dsp:txXfrm>
        <a:off x="5307149" y="1461026"/>
        <a:ext cx="1769504" cy="13982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F51A9-D1F7-4947-A65A-CFF4722BD17D}">
      <dsp:nvSpPr>
        <dsp:cNvPr id="0" name=""/>
        <dsp:cNvSpPr/>
      </dsp:nvSpPr>
      <dsp:spPr>
        <a:xfrm>
          <a:off x="2780746" y="1766302"/>
          <a:ext cx="1962916" cy="2219155"/>
        </a:xfrm>
        <a:prstGeom prst="ellipse">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Arial"/>
          </a:endParaRPr>
        </a:p>
        <a:p>
          <a:pPr marL="0" lvl="0" indent="0" algn="ctr" defTabSz="889000">
            <a:lnSpc>
              <a:spcPct val="90000"/>
            </a:lnSpc>
            <a:spcBef>
              <a:spcPct val="0"/>
            </a:spcBef>
            <a:spcAft>
              <a:spcPct val="35000"/>
            </a:spcAft>
            <a:buNone/>
          </a:pPr>
          <a:endParaRPr lang="en-US" sz="2000" kern="1200" dirty="0">
            <a:latin typeface="Arial"/>
          </a:endParaRPr>
        </a:p>
        <a:p>
          <a:pPr marL="0" lvl="0" indent="0" algn="ctr" defTabSz="889000">
            <a:lnSpc>
              <a:spcPct val="90000"/>
            </a:lnSpc>
            <a:spcBef>
              <a:spcPct val="0"/>
            </a:spcBef>
            <a:spcAft>
              <a:spcPct val="35000"/>
            </a:spcAft>
            <a:buNone/>
          </a:pPr>
          <a:endParaRPr lang="en-US" sz="2000" kern="1200" dirty="0">
            <a:solidFill>
              <a:schemeClr val="tx2"/>
            </a:solidFill>
            <a:latin typeface="Arial"/>
          </a:endParaRPr>
        </a:p>
        <a:p>
          <a:pPr marL="0" lvl="0" indent="0" algn="ctr" defTabSz="889000">
            <a:lnSpc>
              <a:spcPct val="90000"/>
            </a:lnSpc>
            <a:spcBef>
              <a:spcPct val="0"/>
            </a:spcBef>
            <a:spcAft>
              <a:spcPct val="35000"/>
            </a:spcAft>
            <a:buNone/>
          </a:pPr>
          <a:r>
            <a:rPr lang="en-US" sz="2000" kern="1200" dirty="0">
              <a:solidFill>
                <a:schemeClr val="bg2"/>
              </a:solidFill>
              <a:latin typeface="Arial"/>
            </a:rPr>
            <a:t>Apigee Edge Developer Services</a:t>
          </a:r>
        </a:p>
      </dsp:txBody>
      <dsp:txXfrm>
        <a:off x="3068208" y="2091290"/>
        <a:ext cx="1387992" cy="1569179"/>
      </dsp:txXfrm>
    </dsp:sp>
    <dsp:sp modelId="{305164D8-64E7-AA44-BDB5-AF4B175F39E5}">
      <dsp:nvSpPr>
        <dsp:cNvPr id="0" name=""/>
        <dsp:cNvSpPr/>
      </dsp:nvSpPr>
      <dsp:spPr>
        <a:xfrm rot="10603438">
          <a:off x="1260821" y="2735311"/>
          <a:ext cx="1438756" cy="48514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89AAEA3-4C1A-644C-A8CA-37F6DAB0A884}">
      <dsp:nvSpPr>
        <dsp:cNvPr id="0" name=""/>
        <dsp:cNvSpPr/>
      </dsp:nvSpPr>
      <dsp:spPr>
        <a:xfrm>
          <a:off x="453427" y="2372137"/>
          <a:ext cx="1617138" cy="1293710"/>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50000"/>
                </a:schemeClr>
              </a:solidFill>
            </a:rPr>
            <a:t>API Modeling: </a:t>
          </a:r>
          <a:r>
            <a:rPr lang="en-US" sz="1700" kern="1200" dirty="0">
              <a:solidFill>
                <a:schemeClr val="accent2">
                  <a:lumMod val="50000"/>
                </a:schemeClr>
              </a:solidFill>
            </a:rPr>
            <a:t>Automated API documentation</a:t>
          </a:r>
        </a:p>
      </dsp:txBody>
      <dsp:txXfrm>
        <a:off x="491318" y="2410028"/>
        <a:ext cx="1541356" cy="1217928"/>
      </dsp:txXfrm>
    </dsp:sp>
    <dsp:sp modelId="{371459A0-B33F-1B4C-9D7B-5501152D45F6}">
      <dsp:nvSpPr>
        <dsp:cNvPr id="0" name=""/>
        <dsp:cNvSpPr/>
      </dsp:nvSpPr>
      <dsp:spPr>
        <a:xfrm rot="13355075">
          <a:off x="1823975" y="1445517"/>
          <a:ext cx="1291631" cy="48514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F1BF710-A447-F645-87E3-30628449C5C7}">
      <dsp:nvSpPr>
        <dsp:cNvPr id="0" name=""/>
        <dsp:cNvSpPr/>
      </dsp:nvSpPr>
      <dsp:spPr>
        <a:xfrm>
          <a:off x="1185721" y="604223"/>
          <a:ext cx="1617138" cy="1293710"/>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50000"/>
                </a:schemeClr>
              </a:solidFill>
            </a:rPr>
            <a:t>Developer Onboarding: </a:t>
          </a:r>
          <a:r>
            <a:rPr lang="en-US" sz="1700" kern="1200" dirty="0">
              <a:solidFill>
                <a:schemeClr val="accent2">
                  <a:lumMod val="50000"/>
                </a:schemeClr>
              </a:solidFill>
            </a:rPr>
            <a:t>Self-service API adoption</a:t>
          </a:r>
        </a:p>
      </dsp:txBody>
      <dsp:txXfrm>
        <a:off x="1223612" y="642114"/>
        <a:ext cx="1541356" cy="1217928"/>
      </dsp:txXfrm>
    </dsp:sp>
    <dsp:sp modelId="{D8B3098C-71C0-A345-93F4-60396CE8CCBE}">
      <dsp:nvSpPr>
        <dsp:cNvPr id="0" name=""/>
        <dsp:cNvSpPr/>
      </dsp:nvSpPr>
      <dsp:spPr>
        <a:xfrm rot="16200000">
          <a:off x="3172752" y="865666"/>
          <a:ext cx="1178904" cy="48514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B25CA3D-ED03-584B-832F-D110A9BA8145}">
      <dsp:nvSpPr>
        <dsp:cNvPr id="0" name=""/>
        <dsp:cNvSpPr/>
      </dsp:nvSpPr>
      <dsp:spPr>
        <a:xfrm>
          <a:off x="2953635" y="-128070"/>
          <a:ext cx="1617138" cy="1293710"/>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50000"/>
                </a:schemeClr>
              </a:solidFill>
            </a:rPr>
            <a:t>Community: </a:t>
          </a:r>
          <a:r>
            <a:rPr lang="en-US" sz="1700" kern="1200" dirty="0">
              <a:solidFill>
                <a:schemeClr val="accent2">
                  <a:lumMod val="50000"/>
                </a:schemeClr>
              </a:solidFill>
            </a:rPr>
            <a:t>Active data sharing and developer engagement</a:t>
          </a:r>
        </a:p>
      </dsp:txBody>
      <dsp:txXfrm>
        <a:off x="2991526" y="-90179"/>
        <a:ext cx="1541356" cy="1217928"/>
      </dsp:txXfrm>
    </dsp:sp>
    <dsp:sp modelId="{65F1A371-D8C2-9344-816A-68F9F06A7368}">
      <dsp:nvSpPr>
        <dsp:cNvPr id="0" name=""/>
        <dsp:cNvSpPr/>
      </dsp:nvSpPr>
      <dsp:spPr>
        <a:xfrm rot="19044925">
          <a:off x="4408801" y="1445517"/>
          <a:ext cx="1291631" cy="48514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AA7A9E2-F67B-8A45-80EE-FA56A0A2C905}">
      <dsp:nvSpPr>
        <dsp:cNvPr id="0" name=""/>
        <dsp:cNvSpPr/>
      </dsp:nvSpPr>
      <dsp:spPr>
        <a:xfrm>
          <a:off x="4721549" y="604223"/>
          <a:ext cx="1617138" cy="1293710"/>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50000"/>
                </a:schemeClr>
              </a:solidFill>
            </a:rPr>
            <a:t>Developer Analytics: </a:t>
          </a:r>
          <a:r>
            <a:rPr lang="en-US" sz="1700" kern="1200" dirty="0">
              <a:solidFill>
                <a:schemeClr val="accent2">
                  <a:lumMod val="50000"/>
                </a:schemeClr>
              </a:solidFill>
            </a:rPr>
            <a:t>provide developer-level visibility</a:t>
          </a:r>
        </a:p>
      </dsp:txBody>
      <dsp:txXfrm>
        <a:off x="4759440" y="642114"/>
        <a:ext cx="1541356" cy="1217928"/>
      </dsp:txXfrm>
    </dsp:sp>
    <dsp:sp modelId="{BCD2E510-69EB-F644-BAB6-3EB0EB685D38}">
      <dsp:nvSpPr>
        <dsp:cNvPr id="0" name=""/>
        <dsp:cNvSpPr/>
      </dsp:nvSpPr>
      <dsp:spPr>
        <a:xfrm rot="196562">
          <a:off x="4824831" y="2735311"/>
          <a:ext cx="1438756" cy="485141"/>
        </a:xfrm>
        <a:prstGeom prst="leftArrow">
          <a:avLst>
            <a:gd name="adj1" fmla="val 60000"/>
            <a:gd name="adj2" fmla="val 5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462E435-6FDE-8044-BC12-48DA2587A859}">
      <dsp:nvSpPr>
        <dsp:cNvPr id="0" name=""/>
        <dsp:cNvSpPr/>
      </dsp:nvSpPr>
      <dsp:spPr>
        <a:xfrm>
          <a:off x="5453843" y="2372137"/>
          <a:ext cx="1617138" cy="1293710"/>
        </a:xfrm>
        <a:prstGeom prst="roundRect">
          <a:avLst>
            <a:gd name="adj" fmla="val 10000"/>
          </a:avLst>
        </a:prstGeom>
        <a:solidFill>
          <a:schemeClr val="bg1"/>
        </a:solidFill>
        <a:ln w="19050">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accent2">
                  <a:lumMod val="50000"/>
                </a:schemeClr>
              </a:solidFill>
            </a:rPr>
            <a:t>Monetize:</a:t>
          </a:r>
          <a:r>
            <a:rPr lang="en-US" sz="1700" kern="1200" dirty="0">
              <a:solidFill>
                <a:schemeClr val="accent2">
                  <a:lumMod val="50000"/>
                </a:schemeClr>
              </a:solidFill>
            </a:rPr>
            <a:t> Deploy business model for API products</a:t>
          </a:r>
        </a:p>
      </dsp:txBody>
      <dsp:txXfrm>
        <a:off x="5491734" y="2410028"/>
        <a:ext cx="1541356" cy="12179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8379D-2E4D-0245-82C4-A8CA2C0BF7EF}">
      <dsp:nvSpPr>
        <dsp:cNvPr id="0" name=""/>
        <dsp:cNvSpPr/>
      </dsp:nvSpPr>
      <dsp:spPr>
        <a:xfrm rot="16200000">
          <a:off x="-311643" y="313457"/>
          <a:ext cx="2407100" cy="1780184"/>
        </a:xfrm>
        <a:prstGeom prst="flowChartManualOperation">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4770" bIns="0" numCol="1" spcCol="1270" anchor="t" anchorCtr="0">
          <a:noAutofit/>
        </a:bodyPr>
        <a:lstStyle/>
        <a:p>
          <a:pPr marL="0" lvl="0" indent="0" algn="l" defTabSz="577850">
            <a:lnSpc>
              <a:spcPct val="90000"/>
            </a:lnSpc>
            <a:spcBef>
              <a:spcPct val="0"/>
            </a:spcBef>
            <a:spcAft>
              <a:spcPct val="35000"/>
            </a:spcAft>
            <a:buNone/>
          </a:pPr>
          <a:r>
            <a:rPr lang="en-US" sz="1300" kern="1200" dirty="0"/>
            <a:t>Organization Administrator</a:t>
          </a:r>
        </a:p>
        <a:p>
          <a:pPr marL="57150" lvl="1" indent="-57150" algn="l" defTabSz="444500">
            <a:lnSpc>
              <a:spcPct val="90000"/>
            </a:lnSpc>
            <a:spcBef>
              <a:spcPct val="0"/>
            </a:spcBef>
            <a:spcAft>
              <a:spcPct val="15000"/>
            </a:spcAft>
            <a:buChar char="•"/>
          </a:pPr>
          <a:endParaRPr lang="en-US" sz="1000" kern="1200" dirty="0"/>
        </a:p>
        <a:p>
          <a:pPr marL="57150" lvl="1" indent="-57150" algn="l" defTabSz="444500">
            <a:lnSpc>
              <a:spcPct val="90000"/>
            </a:lnSpc>
            <a:spcBef>
              <a:spcPct val="0"/>
            </a:spcBef>
            <a:spcAft>
              <a:spcPct val="15000"/>
            </a:spcAft>
            <a:buChar char="•"/>
          </a:pPr>
          <a:r>
            <a:rPr lang="en-US" sz="1000" kern="1200" dirty="0"/>
            <a:t>Administrator of an organization </a:t>
          </a:r>
        </a:p>
        <a:p>
          <a:pPr marL="57150" lvl="1" indent="-57150" algn="l" defTabSz="444500">
            <a:lnSpc>
              <a:spcPct val="90000"/>
            </a:lnSpc>
            <a:spcBef>
              <a:spcPct val="0"/>
            </a:spcBef>
            <a:spcAft>
              <a:spcPct val="15000"/>
            </a:spcAft>
            <a:buChar char="•"/>
          </a:pPr>
          <a:r>
            <a:rPr lang="en-US" sz="1000" kern="1200" dirty="0"/>
            <a:t>Responsible for mainly user management but has super access to everything</a:t>
          </a:r>
        </a:p>
      </dsp:txBody>
      <dsp:txXfrm rot="5400000">
        <a:off x="1815" y="481419"/>
        <a:ext cx="1780184" cy="1444260"/>
      </dsp:txXfrm>
    </dsp:sp>
    <dsp:sp modelId="{3E01A76F-DF92-844A-B61C-95A88BD947F4}">
      <dsp:nvSpPr>
        <dsp:cNvPr id="0" name=""/>
        <dsp:cNvSpPr/>
      </dsp:nvSpPr>
      <dsp:spPr>
        <a:xfrm rot="16200000">
          <a:off x="1602054" y="313457"/>
          <a:ext cx="2407100" cy="1780184"/>
        </a:xfrm>
        <a:prstGeom prst="flowChartManualOperation">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4770" bIns="0" numCol="1" spcCol="1270" anchor="t" anchorCtr="0">
          <a:noAutofit/>
        </a:bodyPr>
        <a:lstStyle/>
        <a:p>
          <a:pPr marL="0" lvl="0" indent="0" algn="l" defTabSz="577850">
            <a:lnSpc>
              <a:spcPct val="90000"/>
            </a:lnSpc>
            <a:spcBef>
              <a:spcPct val="0"/>
            </a:spcBef>
            <a:spcAft>
              <a:spcPct val="35000"/>
            </a:spcAft>
            <a:buNone/>
          </a:pPr>
          <a:r>
            <a:rPr lang="en-US" sz="1300" kern="1200" dirty="0"/>
            <a:t>Business User</a:t>
          </a:r>
        </a:p>
        <a:p>
          <a:pPr marL="57150" lvl="1" indent="-57150" algn="l" defTabSz="444500">
            <a:lnSpc>
              <a:spcPct val="90000"/>
            </a:lnSpc>
            <a:spcBef>
              <a:spcPct val="0"/>
            </a:spcBef>
            <a:spcAft>
              <a:spcPct val="15000"/>
            </a:spcAft>
            <a:buChar char="•"/>
          </a:pPr>
          <a:r>
            <a:rPr lang="en-US" sz="1000" kern="1200" dirty="0"/>
            <a:t>API program manager</a:t>
          </a:r>
        </a:p>
        <a:p>
          <a:pPr marL="57150" lvl="1" indent="-57150" algn="l" defTabSz="444500">
            <a:lnSpc>
              <a:spcPct val="90000"/>
            </a:lnSpc>
            <a:spcBef>
              <a:spcPct val="0"/>
            </a:spcBef>
            <a:spcAft>
              <a:spcPct val="15000"/>
            </a:spcAft>
            <a:buChar char="•"/>
          </a:pPr>
          <a:r>
            <a:rPr lang="en-US" sz="1000" kern="1200" dirty="0"/>
            <a:t>Responsible for success of API Program and developer management, KPIs</a:t>
          </a:r>
        </a:p>
      </dsp:txBody>
      <dsp:txXfrm rot="5400000">
        <a:off x="1915512" y="481419"/>
        <a:ext cx="1780184" cy="1444260"/>
      </dsp:txXfrm>
    </dsp:sp>
    <dsp:sp modelId="{95BBEF3A-2429-4E48-B8D7-0FBB6B891C50}">
      <dsp:nvSpPr>
        <dsp:cNvPr id="0" name=""/>
        <dsp:cNvSpPr/>
      </dsp:nvSpPr>
      <dsp:spPr>
        <a:xfrm rot="16200000">
          <a:off x="3515753" y="313457"/>
          <a:ext cx="2407100" cy="1780184"/>
        </a:xfrm>
        <a:prstGeom prst="flowChartManualOperation">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4770" bIns="0" numCol="1" spcCol="1270" anchor="t" anchorCtr="0">
          <a:noAutofit/>
        </a:bodyPr>
        <a:lstStyle/>
        <a:p>
          <a:pPr marL="0" lvl="0" indent="0" algn="l" defTabSz="577850">
            <a:lnSpc>
              <a:spcPct val="90000"/>
            </a:lnSpc>
            <a:spcBef>
              <a:spcPct val="0"/>
            </a:spcBef>
            <a:spcAft>
              <a:spcPct val="35000"/>
            </a:spcAft>
            <a:buNone/>
          </a:pPr>
          <a:r>
            <a:rPr lang="en-US" sz="1300" kern="1200" dirty="0"/>
            <a:t>Operations Administrator</a:t>
          </a:r>
        </a:p>
        <a:p>
          <a:pPr marL="57150" lvl="1" indent="-57150" algn="l" defTabSz="444500">
            <a:lnSpc>
              <a:spcPct val="90000"/>
            </a:lnSpc>
            <a:spcBef>
              <a:spcPct val="0"/>
            </a:spcBef>
            <a:spcAft>
              <a:spcPct val="15000"/>
            </a:spcAft>
            <a:buChar char="•"/>
          </a:pPr>
          <a:r>
            <a:rPr lang="en-US" sz="1000" kern="1200" dirty="0"/>
            <a:t>API Operation Manager</a:t>
          </a:r>
        </a:p>
        <a:p>
          <a:pPr marL="57150" lvl="1" indent="-57150" algn="l" defTabSz="444500">
            <a:lnSpc>
              <a:spcPct val="90000"/>
            </a:lnSpc>
            <a:spcBef>
              <a:spcPct val="0"/>
            </a:spcBef>
            <a:spcAft>
              <a:spcPct val="15000"/>
            </a:spcAft>
            <a:buChar char="•"/>
          </a:pPr>
          <a:r>
            <a:rPr lang="en-US" sz="1000" kern="1200" dirty="0"/>
            <a:t>Responsible for production and test deployment, troubleshooting </a:t>
          </a:r>
        </a:p>
      </dsp:txBody>
      <dsp:txXfrm rot="5400000">
        <a:off x="3829211" y="481419"/>
        <a:ext cx="1780184" cy="1444260"/>
      </dsp:txXfrm>
    </dsp:sp>
    <dsp:sp modelId="{31E25465-4464-F641-9F7D-55A7780A308D}">
      <dsp:nvSpPr>
        <dsp:cNvPr id="0" name=""/>
        <dsp:cNvSpPr/>
      </dsp:nvSpPr>
      <dsp:spPr>
        <a:xfrm rot="16200000">
          <a:off x="5429451" y="313457"/>
          <a:ext cx="2407100" cy="1780184"/>
        </a:xfrm>
        <a:prstGeom prst="flowChartManualOperation">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4770" bIns="0" numCol="1" spcCol="1270" anchor="t" anchorCtr="0">
          <a:noAutofit/>
        </a:bodyPr>
        <a:lstStyle/>
        <a:p>
          <a:pPr marL="0" lvl="0" indent="0" algn="l" defTabSz="577850">
            <a:lnSpc>
              <a:spcPct val="90000"/>
            </a:lnSpc>
            <a:spcBef>
              <a:spcPct val="0"/>
            </a:spcBef>
            <a:spcAft>
              <a:spcPct val="35000"/>
            </a:spcAft>
            <a:buNone/>
          </a:pPr>
          <a:r>
            <a:rPr lang="en-US" sz="1300" kern="1200" dirty="0"/>
            <a:t>User</a:t>
          </a:r>
        </a:p>
        <a:p>
          <a:pPr marL="57150" lvl="1" indent="-57150" algn="l" defTabSz="444500">
            <a:lnSpc>
              <a:spcPct val="90000"/>
            </a:lnSpc>
            <a:spcBef>
              <a:spcPct val="0"/>
            </a:spcBef>
            <a:spcAft>
              <a:spcPct val="15000"/>
            </a:spcAft>
            <a:buChar char="•"/>
          </a:pPr>
          <a:r>
            <a:rPr lang="en-US" sz="1000" kern="1200" dirty="0"/>
            <a:t>API Developer</a:t>
          </a:r>
        </a:p>
        <a:p>
          <a:pPr marL="57150" lvl="1" indent="-57150" algn="l" defTabSz="444500">
            <a:lnSpc>
              <a:spcPct val="90000"/>
            </a:lnSpc>
            <a:spcBef>
              <a:spcPct val="0"/>
            </a:spcBef>
            <a:spcAft>
              <a:spcPct val="15000"/>
            </a:spcAft>
            <a:buChar char="•"/>
          </a:pPr>
          <a:r>
            <a:rPr lang="en-US" sz="1000" kern="1200" dirty="0"/>
            <a:t>Responsible for development of API proxy, Policy management, troubleshooting etc.</a:t>
          </a:r>
        </a:p>
      </dsp:txBody>
      <dsp:txXfrm rot="5400000">
        <a:off x="5742909" y="481419"/>
        <a:ext cx="1780184" cy="144426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7b9f9371d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87b9f9371d_0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kern="1200" dirty="0">
                <a:solidFill>
                  <a:schemeClr val="tx1"/>
                </a:solidFill>
                <a:effectLst/>
                <a:latin typeface="+mn-lt"/>
                <a:ea typeface="+mn-ea"/>
                <a:cs typeface="+mn-cs"/>
              </a:rPr>
              <a:t>Main Points: </a:t>
            </a:r>
          </a:p>
          <a:p>
            <a:pPr marL="0" marR="0" indent="0" algn="l" defTabSz="457122" rtl="0" eaLnBrk="1" fontAlgn="auto" latinLnBrk="0" hangingPunct="1">
              <a:lnSpc>
                <a:spcPct val="100000"/>
              </a:lnSpc>
              <a:spcBef>
                <a:spcPts val="0"/>
              </a:spcBef>
              <a:spcAft>
                <a:spcPts val="0"/>
              </a:spcAft>
              <a:buClrTx/>
              <a:buSzTx/>
              <a:buFontTx/>
              <a:buNone/>
              <a:tabLst/>
              <a:defRPr/>
            </a:pPr>
            <a:r>
              <a:rPr lang="en-US" sz="1400" b="0" kern="1200" baseline="0" dirty="0">
                <a:solidFill>
                  <a:schemeClr val="tx1"/>
                </a:solidFill>
                <a:effectLst/>
                <a:latin typeface="+mn-lt"/>
                <a:ea typeface="+mn-ea"/>
                <a:cs typeface="+mn-cs"/>
              </a:rPr>
              <a:t>Edge Developer Services offers great modeling and documentation of API models functionality</a:t>
            </a:r>
          </a:p>
          <a:p>
            <a:pPr marL="0" marR="0" indent="0" algn="l" defTabSz="457122"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mn-lt"/>
              <a:ea typeface="+mn-ea"/>
              <a:cs typeface="+mn-cs"/>
            </a:endParaRPr>
          </a:p>
          <a:p>
            <a:r>
              <a:rPr lang="en-US" sz="1400" b="1" kern="1200" dirty="0">
                <a:solidFill>
                  <a:schemeClr val="tx1"/>
                </a:solidFill>
                <a:effectLst/>
                <a:latin typeface="+mn-lt"/>
                <a:ea typeface="+mn-ea"/>
                <a:cs typeface="+mn-cs"/>
              </a:rPr>
              <a:t>Script: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API Modeling is a central service that holds the machine-structure of your API, and it uses that structure to organize all related metadata for your API.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a:t>
            </a:r>
            <a:r>
              <a:rPr lang="en-US" baseline="0" dirty="0" err="1"/>
              <a:t>OpenAPI</a:t>
            </a:r>
            <a:r>
              <a:rPr lang="en-US" baseline="0" dirty="0"/>
              <a:t> d</a:t>
            </a:r>
            <a:r>
              <a:rPr lang="en-US" dirty="0"/>
              <a:t>oc generator takes that model and renders it into detailed API docs that developers need to be successful. Edge</a:t>
            </a:r>
            <a:r>
              <a:rPr lang="en-US" baseline="0" dirty="0"/>
              <a:t> API Modeling and </a:t>
            </a:r>
            <a:r>
              <a:rPr lang="en-US" baseline="0" dirty="0" err="1"/>
              <a:t>OpenAPI</a:t>
            </a:r>
            <a:r>
              <a:rPr lang="en-US" baseline="0" dirty="0"/>
              <a:t> docs are progressive – meaning that there is two way interaction between the model and the </a:t>
            </a:r>
            <a:r>
              <a:rPr lang="en-US" baseline="0" dirty="0" err="1"/>
              <a:t>OpenAPI</a:t>
            </a:r>
            <a:r>
              <a:rPr lang="en-US" baseline="0" dirty="0"/>
              <a:t> doc and the API model continues to learn from updates made directly in the </a:t>
            </a:r>
            <a:r>
              <a:rPr lang="en-US" baseline="0" dirty="0" err="1"/>
              <a:t>OpenAPI</a:t>
            </a:r>
            <a:r>
              <a:rPr lang="en-US" baseline="0" dirty="0"/>
              <a:t> doc too.</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17</a:t>
            </a:fld>
            <a:endParaRPr lang="en-US" dirty="0"/>
          </a:p>
        </p:txBody>
      </p:sp>
    </p:spTree>
    <p:extLst>
      <p:ext uri="{BB962C8B-B14F-4D97-AF65-F5344CB8AC3E}">
        <p14:creationId xmlns:p14="http://schemas.microsoft.com/office/powerpoint/2010/main" val="879247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Main Points: </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Apigee Enterprise is the only truly self-service offering from developer sign up to management of APIs and policies to debugging of the end to end API proxy.</a:t>
            </a:r>
          </a:p>
          <a:p>
            <a:pPr marL="0" marR="0" indent="0" algn="l" defTabSz="457122"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Script:</a:t>
            </a:r>
            <a:endParaRPr lang="en-US" sz="1600" b="1" kern="1200" dirty="0">
              <a:solidFill>
                <a:schemeClr val="tx1"/>
              </a:solidFill>
              <a:effectLst/>
              <a:latin typeface="+mn-lt"/>
              <a:ea typeface="+mn-ea"/>
              <a:cs typeface="+mn-cs"/>
            </a:endParaRP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Whether</a:t>
            </a:r>
            <a:r>
              <a:rPr lang="en-US" sz="1200" b="0" kern="1200" baseline="0" dirty="0">
                <a:solidFill>
                  <a:schemeClr val="tx1"/>
                </a:solidFill>
                <a:effectLst/>
                <a:latin typeface="+mn-lt"/>
                <a:ea typeface="+mn-ea"/>
                <a:cs typeface="+mn-cs"/>
              </a:rPr>
              <a:t> your API is for internal of external developer consumption, your developers can easily request access keys, your architects can setup the key approval model based on your preferences or easily approve access and the developer is ready to start developing.</a:t>
            </a:r>
            <a:endParaRPr lang="en-US" sz="16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t>18</a:t>
            </a:fld>
            <a:endParaRPr lang="en-US" dirty="0"/>
          </a:p>
        </p:txBody>
      </p:sp>
    </p:spTree>
    <p:extLst>
      <p:ext uri="{BB962C8B-B14F-4D97-AF65-F5344CB8AC3E}">
        <p14:creationId xmlns:p14="http://schemas.microsoft.com/office/powerpoint/2010/main" val="317127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Main points:</a:t>
            </a:r>
          </a:p>
          <a:p>
            <a:r>
              <a:rPr lang="en-US" b="0" dirty="0"/>
              <a:t>Apigee</a:t>
            </a:r>
            <a:r>
              <a:rPr lang="en-US" b="0" baseline="0" dirty="0"/>
              <a:t> Edge not only delivers extensive end-to-end Analytics capabilities for API providers, but it also offers analytics to developers so they can see the results of their work with out of the box charts such as user count, throughput, message count over time through their apps. These reports are available to the developers as they login to the developer portal.</a:t>
            </a:r>
            <a:endParaRPr lang="en-US" b="0" dirty="0"/>
          </a:p>
        </p:txBody>
      </p:sp>
      <p:sp>
        <p:nvSpPr>
          <p:cNvPr id="4" name="Slide Number Placeholder 3"/>
          <p:cNvSpPr>
            <a:spLocks noGrp="1"/>
          </p:cNvSpPr>
          <p:nvPr>
            <p:ph type="sldNum" sz="quarter" idx="10"/>
          </p:nvPr>
        </p:nvSpPr>
        <p:spPr/>
        <p:txBody>
          <a:bodyPr/>
          <a:lstStyle/>
          <a:p>
            <a:fld id="{3528E766-D65B-A946-AB93-E463F7094F33}" type="slidenum">
              <a:rPr lang="en-US" smtClean="0"/>
              <a:t>20</a:t>
            </a:fld>
            <a:endParaRPr lang="en-US" dirty="0"/>
          </a:p>
        </p:txBody>
      </p:sp>
    </p:spTree>
    <p:extLst>
      <p:ext uri="{BB962C8B-B14F-4D97-AF65-F5344CB8AC3E}">
        <p14:creationId xmlns:p14="http://schemas.microsoft.com/office/powerpoint/2010/main" val="677122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(3/29/16 10:50) -----</a:t>
            </a:r>
          </a:p>
          <a:p>
            <a:r>
              <a:rPr lang="en-US"/>
              <a:t>apacheds</a:t>
            </a:r>
          </a:p>
          <a:p>
            <a:endParaRPr lang="en-US"/>
          </a:p>
          <a:p>
            <a:endParaRPr lang="en-US"/>
          </a:p>
        </p:txBody>
      </p:sp>
      <p:sp>
        <p:nvSpPr>
          <p:cNvPr id="4" name="Slide Number Placeholder 3"/>
          <p:cNvSpPr>
            <a:spLocks noGrp="1"/>
          </p:cNvSpPr>
          <p:nvPr>
            <p:ph type="sldNum" sz="quarter" idx="10"/>
          </p:nvPr>
        </p:nvSpPr>
        <p:spPr/>
        <p:txBody>
          <a:bodyPr/>
          <a:lstStyle/>
          <a:p>
            <a:fld id="{856C9CA1-04B4-D04E-99BE-03259D2DE02D}" type="slidenum">
              <a:rPr lang="en-US" smtClean="0"/>
              <a:t>25</a:t>
            </a:fld>
            <a:endParaRPr lang="en-US" dirty="0"/>
          </a:p>
        </p:txBody>
      </p:sp>
    </p:spTree>
    <p:extLst>
      <p:ext uri="{BB962C8B-B14F-4D97-AF65-F5344CB8AC3E}">
        <p14:creationId xmlns:p14="http://schemas.microsoft.com/office/powerpoint/2010/main" val="231477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dirty="0"/>
              <a:t>Script:</a:t>
            </a:r>
          </a:p>
          <a:p>
            <a:r>
              <a:rPr lang="en-US" sz="900" dirty="0"/>
              <a:t>So how can an enterprise deliver API-centric security to meet all of their stakeholder needs? The following best practices represent a great start:</a:t>
            </a:r>
          </a:p>
          <a:p>
            <a:endParaRPr lang="en-US" sz="900" dirty="0"/>
          </a:p>
          <a:p>
            <a:pPr marL="171450" indent="-171450">
              <a:buFont typeface="Arial"/>
              <a:buChar char="•"/>
            </a:pPr>
            <a:r>
              <a:rPr lang="en-US" sz="900" dirty="0"/>
              <a:t>Create an API security architecture with both “API consumption” and “service exposure” perspectives and a threat model to support security controls on both tiers. Keep in mind that any API-centric architecture should support separation of concerns from the stakeholder responsibility point of view.</a:t>
            </a:r>
          </a:p>
          <a:p>
            <a:pPr marL="171450" indent="-171450">
              <a:buFont typeface="Arial"/>
              <a:buChar char="•"/>
            </a:pPr>
            <a:r>
              <a:rPr lang="en-US" sz="900" dirty="0"/>
              <a:t>Employ RBAC at every layer to implement “separation of duties” and protect sensitive information, including API keys, SSL certificates, OAuth tokens, and audit logs.</a:t>
            </a:r>
          </a:p>
          <a:p>
            <a:pPr marL="171450" indent="-171450">
              <a:buFont typeface="Arial"/>
              <a:buChar char="•"/>
            </a:pPr>
            <a:r>
              <a:rPr lang="en-US" sz="900" dirty="0"/>
              <a:t>Roll out a developer-centric security service aided by self-service and an API management layer. These services should be capable of configuring an API authentication scheme (OAuth, API key, OpenID, and two-way SSL), token management, policy enforcement, and logging. Note, however, that any coding of security into the application will create new vulnerabilities and long-term risk management challenges for IT security.</a:t>
            </a:r>
          </a:p>
          <a:p>
            <a:pPr marL="171450" indent="-171450">
              <a:buFont typeface="Arial"/>
              <a:buChar char="•"/>
            </a:pPr>
            <a:r>
              <a:rPr lang="en-US" sz="900" dirty="0"/>
              <a:t>Employ fine granular authorization using OAuth, API keys, and RBAC policies to provision the least privileges required by applications to manage the respective concerns.</a:t>
            </a:r>
          </a:p>
          <a:p>
            <a:pPr marL="171450" indent="-171450">
              <a:buFont typeface="Arial"/>
              <a:buChar char="•"/>
            </a:pPr>
            <a:r>
              <a:rPr lang="en-US" sz="900" dirty="0"/>
              <a:t>Protect both the communication and payload using SSL/TLS and threat protection features built into the API management products.</a:t>
            </a:r>
          </a:p>
          <a:p>
            <a:pPr marL="171450" indent="-171450">
              <a:buFont typeface="Arial"/>
              <a:buChar char="•"/>
            </a:pPr>
            <a:r>
              <a:rPr lang="en-US" sz="900" dirty="0"/>
              <a:t>Log relevant data that support security analytics and forensics analysis.</a:t>
            </a:r>
          </a:p>
          <a:p>
            <a:pPr marL="171450" indent="-171450">
              <a:buFont typeface="Arial"/>
              <a:buChar char="•"/>
            </a:pPr>
            <a:endParaRPr lang="en-US" sz="900" dirty="0"/>
          </a:p>
          <a:p>
            <a:r>
              <a:rPr lang="en-US" sz="900" dirty="0"/>
              <a:t>Finally, any API-centric architecture should be capable of evolving with new business and developer requirements and be flexible to meet these without adding new attack surfaces. In other words, it should offer continuous API-centric security. </a:t>
            </a:r>
          </a:p>
        </p:txBody>
      </p:sp>
      <p:sp>
        <p:nvSpPr>
          <p:cNvPr id="4" name="Slide Number Placeholder 3"/>
          <p:cNvSpPr>
            <a:spLocks noGrp="1"/>
          </p:cNvSpPr>
          <p:nvPr>
            <p:ph type="sldNum" sz="quarter" idx="10"/>
          </p:nvPr>
        </p:nvSpPr>
        <p:spPr/>
        <p:txBody>
          <a:bodyPr/>
          <a:lstStyle/>
          <a:p>
            <a:fld id="{3528E766-D65B-A946-AB93-E463F7094F33}" type="slidenum">
              <a:rPr lang="en-US" smtClean="0"/>
              <a:t>26</a:t>
            </a:fld>
            <a:endParaRPr lang="en-US" dirty="0"/>
          </a:p>
        </p:txBody>
      </p:sp>
    </p:spTree>
    <p:extLst>
      <p:ext uri="{BB962C8B-B14F-4D97-AF65-F5344CB8AC3E}">
        <p14:creationId xmlns:p14="http://schemas.microsoft.com/office/powerpoint/2010/main" val="1170224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01763" y="685800"/>
            <a:ext cx="3892550" cy="2190750"/>
          </a:xfrm>
        </p:spPr>
      </p:sp>
      <p:sp>
        <p:nvSpPr>
          <p:cNvPr id="3" name="Notes Placeholder 2"/>
          <p:cNvSpPr>
            <a:spLocks noGrp="1"/>
          </p:cNvSpPr>
          <p:nvPr>
            <p:ph type="body" idx="1"/>
          </p:nvPr>
        </p:nvSpPr>
        <p:spPr>
          <a:xfrm>
            <a:off x="685800" y="3073400"/>
            <a:ext cx="5486400" cy="5384800"/>
          </a:xfrm>
        </p:spPr>
        <p:txBody>
          <a:bodyPr/>
          <a:lstStyle/>
          <a:p>
            <a:r>
              <a:rPr lang="en-US" sz="800" b="1" dirty="0"/>
              <a:t>Main Points: </a:t>
            </a:r>
          </a:p>
          <a:p>
            <a:r>
              <a:rPr lang="en-US" sz="800" dirty="0"/>
              <a:t>This slide build on the slide which states “The path to securing the Digital World is along the Mobile Value Chain”.</a:t>
            </a:r>
          </a:p>
          <a:p>
            <a:r>
              <a:rPr lang="en-US" sz="800" dirty="0"/>
              <a:t>Apigee Edge provides a holistic approach to app and API security.  It is designed from the ground-up to deliver on your digital business cases. Items shown in orange are the main security pillars within Apigee Edge. Again think “defense in depth” and “separation of concerns”.</a:t>
            </a:r>
          </a:p>
          <a:p>
            <a:endParaRPr lang="en-US" sz="800" b="1" dirty="0"/>
          </a:p>
          <a:p>
            <a:r>
              <a:rPr lang="en-US" sz="800" b="1" dirty="0"/>
              <a:t>Script:</a:t>
            </a:r>
          </a:p>
          <a:p>
            <a:r>
              <a:rPr lang="en-US" sz="800" dirty="0"/>
              <a:t>Apigee Edge via API Services provides an end-to-end security approach to a customer’s business cases. Our solution is enabled via configuration (e.g. TLS, OAuth, Policy based access control, rate limiting). Security is integrated into our product at all levels (access control, separation of duties, logging, auditing). It is not a bolt on, or a separate concern and exists regardless of deployment. </a:t>
            </a:r>
          </a:p>
          <a:p>
            <a:endParaRPr lang="en-US" sz="800" dirty="0"/>
          </a:p>
          <a:p>
            <a:r>
              <a:rPr lang="en-US" sz="800" dirty="0"/>
              <a:t>Apigee’s “Security Pillars” address </a:t>
            </a:r>
            <a:r>
              <a:rPr lang="en-US" sz="800" b="1" dirty="0"/>
              <a:t>API Security, Threat Protection, Identity Management and Apigee’s Infrastructure and Compliance capabilities</a:t>
            </a:r>
            <a:r>
              <a:rPr lang="en-US" sz="800" dirty="0"/>
              <a:t>. The pillar premise follows on from the “defense in depth” and “separation of concerns”.</a:t>
            </a:r>
          </a:p>
          <a:p>
            <a:endParaRPr lang="en-US" sz="800" dirty="0"/>
          </a:p>
          <a:p>
            <a:r>
              <a:rPr lang="en-US" sz="800" b="1" dirty="0"/>
              <a:t>Additional points to discuss:</a:t>
            </a:r>
          </a:p>
          <a:p>
            <a:pPr marL="171450" indent="-171450">
              <a:buFont typeface="Arial"/>
              <a:buChar char="•"/>
            </a:pPr>
            <a:r>
              <a:rPr lang="en-US" sz="800" dirty="0"/>
              <a:t>Our solution is flexible and highly customizable unlike many appliance style solutions.</a:t>
            </a:r>
          </a:p>
          <a:p>
            <a:pPr marL="171450" indent="-171450">
              <a:buFont typeface="Arial"/>
              <a:buChar char="•"/>
            </a:pPr>
            <a:r>
              <a:rPr lang="en-US" sz="800" dirty="0"/>
              <a:t>Our software stack and cloud infrastructure or process all are regularly audited and certified for PCI , HIPPA or other industry std. compliance.</a:t>
            </a:r>
          </a:p>
          <a:p>
            <a:pPr marL="171450" indent="-171450">
              <a:buFont typeface="Arial"/>
              <a:buChar char="•"/>
            </a:pPr>
            <a:r>
              <a:rPr lang="en-US" sz="800" dirty="0"/>
              <a:t>Apigee Edge meets the critical enterprise security and compliance requirements: PCI-DSS, HIPAA and SOC2 (in Sep)</a:t>
            </a:r>
          </a:p>
          <a:p>
            <a:pPr marL="171450" indent="-171450">
              <a:buFont typeface="Arial"/>
              <a:buChar char="•"/>
            </a:pPr>
            <a:endParaRPr lang="en-US" sz="800" dirty="0"/>
          </a:p>
          <a:p>
            <a:r>
              <a:rPr lang="en-US" sz="800" dirty="0"/>
              <a:t>An important point to bring up is the difference between "network-based" attacks and ”API-based" attacks. When we talk about end-to-end security that’s in the context of APIs. As discussed earlier one of the key tenets that enable "defense in depth" security practices within an enterprise is “separation of concerns.” This design principle will make it easier to design security into the architecture and facilitate strong security management. Separation of duties applies not only to exposure and consumption but also between aspects such as network and API security. This implies that network layer attacks should still be prevented using the appropriate tools. API platform tools should focus on API and app level attacks which is what Apigee does well!</a:t>
            </a:r>
          </a:p>
          <a:p>
            <a:endParaRPr lang="en-US" sz="800" dirty="0"/>
          </a:p>
          <a:p>
            <a:r>
              <a:rPr lang="en-US" sz="800" dirty="0"/>
              <a:t>Another point to consider is different attacks occur when building a web app, or exposing a WCF service versus building APIs. End-to-end API security is utilized in the context of real business use cases. Features and capabilities are important in the context of actually solving these use cases. Apigee is built from the ground-up for developing secure, functional and performant business solutions.</a:t>
            </a:r>
          </a:p>
          <a:p>
            <a:endParaRPr lang="en-US" sz="800" b="1" dirty="0"/>
          </a:p>
          <a:p>
            <a:r>
              <a:rPr lang="en-US" sz="800" b="1" dirty="0"/>
              <a:t>Background Info:</a:t>
            </a:r>
          </a:p>
          <a:p>
            <a:r>
              <a:rPr lang="en-US" sz="800" b="1" dirty="0"/>
              <a:t>PCI</a:t>
            </a:r>
            <a:r>
              <a:rPr lang="en-US" sz="800" dirty="0"/>
              <a:t>: Payment Card Industry Data Security Standard is a set of standards designed to ensure that all companies that process, store and transmit credit card information maintain a secure environment.</a:t>
            </a:r>
          </a:p>
          <a:p>
            <a:pPr defTabSz="457122">
              <a:defRPr/>
            </a:pPr>
            <a:r>
              <a:rPr lang="en-US" sz="800" b="1" dirty="0"/>
              <a:t>HIPAA</a:t>
            </a:r>
            <a:r>
              <a:rPr lang="en-US" sz="800" dirty="0"/>
              <a:t>: Health Insurance Portability and Accountability Act. Establishes national standards for electronic healthcare transactions and national identifiers for providers , health insurance plans and employers.</a:t>
            </a:r>
          </a:p>
          <a:p>
            <a:pPr defTabSz="457122">
              <a:defRPr/>
            </a:pPr>
            <a:r>
              <a:rPr lang="en-US" sz="800" b="1" dirty="0"/>
              <a:t>SOC2</a:t>
            </a:r>
            <a:r>
              <a:rPr lang="en-US" sz="800" dirty="0"/>
              <a:t> audits security, availability, process integrity, privacy and confidentiality (system accuracy, completion and authorization of operational control systems (IT and data center services providers) against a predefined Trust Services Principles and Criteria. SOC2 audits assures customers that we have adequate control systems in place to safeguard their data and information.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27</a:t>
            </a:fld>
            <a:endParaRPr lang="en-US" dirty="0"/>
          </a:p>
        </p:txBody>
      </p:sp>
    </p:spTree>
    <p:extLst>
      <p:ext uri="{BB962C8B-B14F-4D97-AF65-F5344CB8AC3E}">
        <p14:creationId xmlns:p14="http://schemas.microsoft.com/office/powerpoint/2010/main" val="309642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29</a:t>
            </a:fld>
            <a:endParaRPr lang="en-US" dirty="0"/>
          </a:p>
        </p:txBody>
      </p:sp>
    </p:spTree>
    <p:extLst>
      <p:ext uri="{BB962C8B-B14F-4D97-AF65-F5344CB8AC3E}">
        <p14:creationId xmlns:p14="http://schemas.microsoft.com/office/powerpoint/2010/main" val="91954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30</a:t>
            </a:fld>
            <a:endParaRPr lang="en-US" dirty="0"/>
          </a:p>
        </p:txBody>
      </p:sp>
    </p:spTree>
    <p:extLst>
      <p:ext uri="{BB962C8B-B14F-4D97-AF65-F5344CB8AC3E}">
        <p14:creationId xmlns:p14="http://schemas.microsoft.com/office/powerpoint/2010/main" val="2027013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(2/9/16 10:30) -----</a:t>
            </a:r>
          </a:p>
          <a:p>
            <a:r>
              <a:rPr lang="en-US"/>
              <a:t>Change Resoures to flows in last point.</a:t>
            </a:r>
          </a:p>
        </p:txBody>
      </p:sp>
      <p:sp>
        <p:nvSpPr>
          <p:cNvPr id="4" name="Slide Number Placeholder 3"/>
          <p:cNvSpPr>
            <a:spLocks noGrp="1"/>
          </p:cNvSpPr>
          <p:nvPr>
            <p:ph type="sldNum" sz="quarter" idx="10"/>
          </p:nvPr>
        </p:nvSpPr>
        <p:spPr/>
        <p:txBody>
          <a:bodyPr/>
          <a:lstStyle/>
          <a:p>
            <a:fld id="{856C9CA1-04B4-D04E-99BE-03259D2DE02D}" type="slidenum">
              <a:rPr lang="en-US" smtClean="0"/>
              <a:t>31</a:t>
            </a:fld>
            <a:endParaRPr lang="en-US" dirty="0"/>
          </a:p>
        </p:txBody>
      </p:sp>
    </p:spTree>
    <p:extLst>
      <p:ext uri="{BB962C8B-B14F-4D97-AF65-F5344CB8AC3E}">
        <p14:creationId xmlns:p14="http://schemas.microsoft.com/office/powerpoint/2010/main" val="3525561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Those rules of engagement come in the form of easy-to-configure</a:t>
            </a:r>
            <a:r>
              <a:rPr lang="en-US" baseline="0" dirty="0"/>
              <a:t> policies and strong scripting capabilities that </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37</a:t>
            </a:fld>
            <a:endParaRPr lang="en-US" dirty="0"/>
          </a:p>
        </p:txBody>
      </p:sp>
    </p:spTree>
    <p:extLst>
      <p:ext uri="{BB962C8B-B14F-4D97-AF65-F5344CB8AC3E}">
        <p14:creationId xmlns:p14="http://schemas.microsoft.com/office/powerpoint/2010/main" val="346800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7b9f9371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7b9f9371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Apigee’s runtime processing capabilities are enforced through two means: configurable policies and flexible scripting.  These two things can be combined into a processing pipeline that enables both enforcement of the runtime rules of engagement with the API and the transformations required to get from the clean REST API to the interface exposed by the back end system.</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38</a:t>
            </a:fld>
            <a:endParaRPr lang="en-US" dirty="0"/>
          </a:p>
        </p:txBody>
      </p:sp>
    </p:spTree>
    <p:extLst>
      <p:ext uri="{BB962C8B-B14F-4D97-AF65-F5344CB8AC3E}">
        <p14:creationId xmlns:p14="http://schemas.microsoft.com/office/powerpoint/2010/main" val="689038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a:t>Determine</a:t>
            </a:r>
            <a:r>
              <a:rPr lang="en-US" sz="1200" dirty="0"/>
              <a:t> the best organization and environment configuration for your needs, and </a:t>
            </a:r>
            <a:r>
              <a:rPr lang="en-US" sz="1200" b="1" dirty="0"/>
              <a:t>establish connectivity </a:t>
            </a:r>
            <a:r>
              <a:rPr lang="en-US" sz="1200" dirty="0"/>
              <a:t>for API-consuming applications, </a:t>
            </a:r>
            <a:r>
              <a:rPr lang="en-US" sz="1200" dirty="0" err="1"/>
              <a:t>Apigee</a:t>
            </a:r>
            <a:r>
              <a:rPr lang="en-US" sz="1200" dirty="0"/>
              <a:t> and target endpoints, and URI </a:t>
            </a:r>
            <a:r>
              <a:rPr lang="en-US" sz="1200" b="1" dirty="0"/>
              <a:t>Pathing strategy</a:t>
            </a:r>
          </a:p>
          <a:p>
            <a:r>
              <a:rPr lang="en-US" sz="1200" b="1" dirty="0"/>
              <a:t>Identify</a:t>
            </a:r>
            <a:r>
              <a:rPr lang="en-US" sz="1200" dirty="0"/>
              <a:t> the members of the API team that need </a:t>
            </a:r>
            <a:r>
              <a:rPr lang="en-US" sz="1200" dirty="0" err="1"/>
              <a:t>Apigee</a:t>
            </a:r>
            <a:r>
              <a:rPr lang="en-US" sz="1200" dirty="0"/>
              <a:t> access</a:t>
            </a:r>
          </a:p>
          <a:p>
            <a:r>
              <a:rPr lang="en-US" sz="1200" dirty="0"/>
              <a:t>Design and </a:t>
            </a:r>
            <a:r>
              <a:rPr lang="en-US" sz="1200" b="1" dirty="0"/>
              <a:t>implement</a:t>
            </a:r>
            <a:r>
              <a:rPr lang="en-US" sz="1200" dirty="0"/>
              <a:t> mechanisms for </a:t>
            </a:r>
            <a:r>
              <a:rPr lang="en-US" sz="1200" b="1" dirty="0"/>
              <a:t>registering/approving </a:t>
            </a:r>
            <a:r>
              <a:rPr lang="en-US" sz="1200" dirty="0"/>
              <a:t>developers, providing access to documentation and other resources, etc.</a:t>
            </a:r>
          </a:p>
          <a:p>
            <a:r>
              <a:rPr lang="en-US" sz="1200" b="1" dirty="0"/>
              <a:t>Produce</a:t>
            </a:r>
            <a:r>
              <a:rPr lang="en-US" sz="1200" dirty="0"/>
              <a:t> general </a:t>
            </a:r>
            <a:r>
              <a:rPr lang="en-US" sz="1200" b="1" dirty="0"/>
              <a:t>guidelines</a:t>
            </a:r>
            <a:r>
              <a:rPr lang="en-US" sz="1200" dirty="0"/>
              <a:t> for packaging your APIs for developer consumption (</a:t>
            </a:r>
            <a:r>
              <a:rPr lang="en-US" sz="1200" b="1" dirty="0" err="1"/>
              <a:t>Productization</a:t>
            </a:r>
            <a:r>
              <a:rPr lang="en-US" sz="1200" dirty="0"/>
              <a:t>)</a:t>
            </a:r>
          </a:p>
          <a:p>
            <a:r>
              <a:rPr lang="en-US" sz="1200" dirty="0"/>
              <a:t>Identify and </a:t>
            </a:r>
            <a:r>
              <a:rPr lang="en-US" sz="1200" b="1" dirty="0"/>
              <a:t>deploy</a:t>
            </a:r>
            <a:r>
              <a:rPr lang="en-US" sz="1200" dirty="0"/>
              <a:t> API </a:t>
            </a:r>
            <a:r>
              <a:rPr lang="en-US" sz="1200" b="1" dirty="0"/>
              <a:t>management</a:t>
            </a:r>
            <a:r>
              <a:rPr lang="en-US" sz="1200" dirty="0"/>
              <a:t> and </a:t>
            </a:r>
            <a:r>
              <a:rPr lang="en-US" sz="1200" b="1" dirty="0"/>
              <a:t>monitoring</a:t>
            </a:r>
            <a:r>
              <a:rPr lang="en-US" sz="1200" dirty="0"/>
              <a:t> strategies</a:t>
            </a:r>
          </a:p>
          <a:p>
            <a:r>
              <a:rPr lang="en-US" sz="1200" b="1" dirty="0"/>
              <a:t>Create</a:t>
            </a:r>
            <a:r>
              <a:rPr lang="en-US" sz="1200" dirty="0"/>
              <a:t> API design, testing, access control and source code management </a:t>
            </a:r>
            <a:r>
              <a:rPr lang="en-US" sz="1200" b="1" dirty="0"/>
              <a:t>guidelines</a:t>
            </a:r>
          </a:p>
          <a:p>
            <a:r>
              <a:rPr lang="en-US" sz="1200" b="1" dirty="0"/>
              <a:t>Design</a:t>
            </a:r>
            <a:r>
              <a:rPr lang="en-US" sz="1200" dirty="0"/>
              <a:t>, </a:t>
            </a:r>
            <a:r>
              <a:rPr lang="en-US" sz="1200" b="1" dirty="0"/>
              <a:t>implement</a:t>
            </a:r>
            <a:r>
              <a:rPr lang="en-US" sz="1200" dirty="0"/>
              <a:t> and document your APIs using </a:t>
            </a:r>
            <a:r>
              <a:rPr lang="en-US" sz="1200" b="1" dirty="0"/>
              <a:t>policies</a:t>
            </a:r>
            <a:r>
              <a:rPr lang="en-US" sz="1200" dirty="0"/>
              <a:t>, </a:t>
            </a:r>
            <a:r>
              <a:rPr lang="en-US" sz="1200" dirty="0" err="1"/>
              <a:t>Node.js</a:t>
            </a:r>
            <a:r>
              <a:rPr lang="en-US" sz="1200" dirty="0"/>
              <a:t>, security, API BaaS, etc.</a:t>
            </a:r>
          </a:p>
          <a:p>
            <a:r>
              <a:rPr lang="en-US" sz="1200" dirty="0"/>
              <a:t>Implement </a:t>
            </a:r>
            <a:r>
              <a:rPr lang="en-US" sz="1200" b="1" dirty="0"/>
              <a:t>tests</a:t>
            </a:r>
            <a:r>
              <a:rPr lang="en-US" sz="1200" dirty="0"/>
              <a:t> that verify the functionality, performance and load-bearing capacity of your APIs, organizations and environments</a:t>
            </a:r>
          </a:p>
          <a:p>
            <a:r>
              <a:rPr lang="en-US" sz="1200" dirty="0"/>
              <a:t>Deploy your APIs into production, and </a:t>
            </a:r>
            <a:r>
              <a:rPr lang="en-US" sz="1200" b="1" dirty="0"/>
              <a:t>grant</a:t>
            </a:r>
            <a:r>
              <a:rPr lang="en-US" sz="1200" dirty="0"/>
              <a:t> developers </a:t>
            </a:r>
            <a:r>
              <a:rPr lang="en-US" sz="1200" b="1" dirty="0"/>
              <a:t>access</a:t>
            </a:r>
            <a:r>
              <a:rPr lang="en-US" sz="1200" dirty="0"/>
              <a:t> via API </a:t>
            </a:r>
            <a:r>
              <a:rPr lang="en-US" sz="1200" b="1" dirty="0"/>
              <a:t>keys</a:t>
            </a:r>
          </a:p>
          <a:p>
            <a:r>
              <a:rPr lang="en-US" sz="1200" b="1"/>
              <a:t>Monitor</a:t>
            </a:r>
            <a:r>
              <a:rPr lang="en-US" sz="1200"/>
              <a:t> the </a:t>
            </a:r>
            <a:r>
              <a:rPr lang="en-US" sz="1200" b="1"/>
              <a:t>adoption</a:t>
            </a:r>
            <a:r>
              <a:rPr lang="en-US" sz="1200"/>
              <a:t> and operation of your APIs</a:t>
            </a:r>
          </a:p>
          <a:p>
            <a:endParaRPr lang="en-US"/>
          </a:p>
        </p:txBody>
      </p:sp>
      <p:sp>
        <p:nvSpPr>
          <p:cNvPr id="4" name="Slide Number Placeholder 3"/>
          <p:cNvSpPr>
            <a:spLocks noGrp="1"/>
          </p:cNvSpPr>
          <p:nvPr>
            <p:ph type="sldNum" sz="quarter" idx="10"/>
          </p:nvPr>
        </p:nvSpPr>
        <p:spPr/>
        <p:txBody>
          <a:bodyPr/>
          <a:lstStyle/>
          <a:p>
            <a:fld id="{856C9CA1-04B4-D04E-99BE-03259D2DE02D}" type="slidenum">
              <a:rPr lang="en-US" smtClean="0"/>
              <a:t>42</a:t>
            </a:fld>
            <a:endParaRPr lang="en-US" dirty="0"/>
          </a:p>
        </p:txBody>
      </p:sp>
    </p:spTree>
    <p:extLst>
      <p:ext uri="{BB962C8B-B14F-4D97-AF65-F5344CB8AC3E}">
        <p14:creationId xmlns:p14="http://schemas.microsoft.com/office/powerpoint/2010/main" val="1046402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86beb28d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86beb28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7b9f9371d_0_1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87b9f9371d_0_1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7b9f9371d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7b9f9371d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7b9f9371d_0_1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7b9f9371d_0_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Node.js and the idea of scriptable targets support enables a new level of API customization.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One great use case for scriptable targets is what’s called an “OAuth consent application”.  You may already know that in three-legged OAuth there’s a concept of an “authentication server” that is used to verify user credentials and to ask for and record the user permission to share their information with an application.  Many of our customers ask us to host this application within Apigee because they don’t have an outboard server that has this capability; with node.js you now have the ability to host this sort of application within Apigee, which simplifies your API authorization and authentication flows considerably.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general, node.js support can help eliminate the need for separate node.js servers – you can now host those apps in the scalable Apigee cloud.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Node.js gives you the ability to orchestrate calls, perform complex transformations, and do almost anything a regular node.js app can do, but now you can combine that with Apigee policies for even more flexibility.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really great thing is that you can also use many of the thousands of existing Node.js modules.</a:t>
            </a:r>
          </a:p>
        </p:txBody>
      </p:sp>
      <p:sp>
        <p:nvSpPr>
          <p:cNvPr id="4" name="Slide Number Placeholder 3"/>
          <p:cNvSpPr>
            <a:spLocks noGrp="1"/>
          </p:cNvSpPr>
          <p:nvPr>
            <p:ph type="sldNum" sz="quarter" idx="10"/>
          </p:nvPr>
        </p:nvSpPr>
        <p:spPr/>
        <p:txBody>
          <a:bodyPr/>
          <a:lstStyle/>
          <a:p>
            <a:fld id="{3528E766-D65B-A946-AB93-E463F7094F33}" type="slidenum">
              <a:rPr lang="en-US" smtClean="0"/>
              <a:pPr/>
              <a:t>50</a:t>
            </a:fld>
            <a:endParaRPr lang="en-US" dirty="0"/>
          </a:p>
        </p:txBody>
      </p:sp>
    </p:spTree>
    <p:extLst>
      <p:ext uri="{BB962C8B-B14F-4D97-AF65-F5344CB8AC3E}">
        <p14:creationId xmlns:p14="http://schemas.microsoft.com/office/powerpoint/2010/main" val="2446081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Main Points:</a:t>
            </a:r>
            <a:endParaRPr lang="en-US" sz="900" b="1" kern="1200" baseline="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path to securing the Digital World is along the</a:t>
            </a:r>
            <a:r>
              <a:rPr lang="en-US" sz="900" kern="1200" baseline="0" dirty="0">
                <a:solidFill>
                  <a:schemeClr val="tx1"/>
                </a:solidFill>
                <a:effectLst/>
                <a:latin typeface="+mn-lt"/>
                <a:ea typeface="+mn-ea"/>
                <a:cs typeface="+mn-cs"/>
              </a:rPr>
              <a:t> Mobile V</a:t>
            </a:r>
            <a:r>
              <a:rPr lang="en-US" sz="900" kern="1200" dirty="0">
                <a:solidFill>
                  <a:schemeClr val="tx1"/>
                </a:solidFill>
                <a:effectLst/>
                <a:latin typeface="+mn-lt"/>
                <a:ea typeface="+mn-ea"/>
                <a:cs typeface="+mn-cs"/>
              </a:rPr>
              <a:t>alue Chain.</a:t>
            </a:r>
          </a:p>
          <a:p>
            <a:endParaRPr lang="en-US" sz="900" b="1"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Script:</a:t>
            </a:r>
          </a:p>
          <a:p>
            <a:pPr defTabSz="457122">
              <a:defRPr/>
            </a:pPr>
            <a:r>
              <a:rPr lang="en-US" sz="900" dirty="0"/>
              <a:t>Let’s start with the architecture. A typical API-centric architecture is comprised of two tiers:</a:t>
            </a:r>
          </a:p>
          <a:p>
            <a:pPr defTabSz="457122">
              <a:defRPr/>
            </a:pPr>
            <a:endParaRPr lang="en-US" sz="900" dirty="0"/>
          </a:p>
          <a:p>
            <a:pPr defTabSz="457122">
              <a:defRPr/>
            </a:pPr>
            <a:r>
              <a:rPr lang="en-US" sz="900" b="1" dirty="0"/>
              <a:t>The API infrastructure service, or “service exposure,” tier </a:t>
            </a:r>
            <a:r>
              <a:rPr lang="en-US" sz="900" dirty="0"/>
              <a:t>- Composed of API service providers (internal backend services and external partner services); services that securely transform existing backend capabilities into APIs; and new data services that power apps (mobile, social, web, and partner) and are aided by self-service API and management portals. </a:t>
            </a:r>
          </a:p>
          <a:p>
            <a:pPr defTabSz="457122">
              <a:defRPr/>
            </a:pPr>
            <a:endParaRPr lang="en-US" sz="900" dirty="0"/>
          </a:p>
          <a:p>
            <a:pPr defTabSz="457122">
              <a:defRPr/>
            </a:pPr>
            <a:r>
              <a:rPr lang="en-US" sz="900" b="1" dirty="0"/>
              <a:t>The API developer service, or “API consumption,” tier</a:t>
            </a:r>
            <a:r>
              <a:rPr lang="en-US" sz="900" dirty="0"/>
              <a:t> - Includes services that enable developers to build and deploy apps in a secure way; engage with a developer community; and help manage application life cycles via self-service API and developer portals. </a:t>
            </a:r>
          </a:p>
          <a:p>
            <a:pPr defTabSz="457122">
              <a:defRPr/>
            </a:pPr>
            <a:endParaRPr lang="en-US" sz="900" kern="1200" dirty="0">
              <a:solidFill>
                <a:schemeClr val="tx1"/>
              </a:solidFill>
              <a:effectLst/>
              <a:latin typeface="+mn-lt"/>
              <a:ea typeface="+mn-ea"/>
              <a:cs typeface="+mn-cs"/>
            </a:endParaRPr>
          </a:p>
          <a:p>
            <a:pPr defTabSz="457122">
              <a:defRPr/>
            </a:pPr>
            <a:r>
              <a:rPr lang="en-US" sz="900" dirty="0"/>
              <a:t>Why is this view important? One of the key tenets that enable "</a:t>
            </a:r>
            <a:r>
              <a:rPr lang="en-US" sz="900" b="1" dirty="0"/>
              <a:t>defense in depth</a:t>
            </a:r>
            <a:r>
              <a:rPr lang="en-US" sz="900" dirty="0"/>
              <a:t>" security practices within an enterprise is “</a:t>
            </a:r>
            <a:r>
              <a:rPr lang="en-US" sz="900" b="1" dirty="0"/>
              <a:t>separation of concerns</a:t>
            </a:r>
            <a:r>
              <a:rPr lang="en-US" sz="900" dirty="0"/>
              <a:t>.” This design principle will make it easier to design security into the architecture and facilitate strong security management such as “separation of duties” between the service providers (the IT architect, IT security, and business) and service consumers (developers and end users).  </a:t>
            </a:r>
          </a:p>
          <a:p>
            <a:pPr defTabSz="457122">
              <a:defRPr/>
            </a:pPr>
            <a:endParaRPr lang="en-US" sz="900" dirty="0"/>
          </a:p>
          <a:p>
            <a:pPr defTabSz="457122">
              <a:defRPr/>
            </a:pPr>
            <a:r>
              <a:rPr lang="en-US" sz="900" dirty="0"/>
              <a:t>The key benefit of following a separation of concerns principle is that developers can continue to innovate and iterate with an app-centric security model while IT security architects and operations teams can safely expose the APIs without compromising on the enterprise security standards (authentication, authorization, message security, threat mitigation, logging, and auditing).</a:t>
            </a:r>
            <a:endParaRPr lang="en-US" sz="900" kern="1200" dirty="0">
              <a:solidFill>
                <a:schemeClr val="tx1"/>
              </a:solidFill>
              <a:effectLst/>
            </a:endParaRPr>
          </a:p>
        </p:txBody>
      </p:sp>
      <p:sp>
        <p:nvSpPr>
          <p:cNvPr id="4" name="Slide Number Placeholder 3"/>
          <p:cNvSpPr>
            <a:spLocks noGrp="1"/>
          </p:cNvSpPr>
          <p:nvPr>
            <p:ph type="sldNum" sz="quarter" idx="10"/>
          </p:nvPr>
        </p:nvSpPr>
        <p:spPr/>
        <p:txBody>
          <a:bodyPr/>
          <a:lstStyle/>
          <a:p>
            <a:fld id="{5B698923-3131-4052-9FBD-B94C5F60994A}" type="slidenum">
              <a:rPr lang="en-US" smtClean="0"/>
              <a:t>51</a:t>
            </a:fld>
            <a:endParaRPr lang="en-US" dirty="0"/>
          </a:p>
        </p:txBody>
      </p:sp>
    </p:spTree>
    <p:extLst>
      <p:ext uri="{BB962C8B-B14F-4D97-AF65-F5344CB8AC3E}">
        <p14:creationId xmlns:p14="http://schemas.microsoft.com/office/powerpoint/2010/main" val="262728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Description</a:t>
            </a:r>
            <a:r>
              <a:rPr lang="en-US" baseline="0" dirty="0"/>
              <a:t> of our place based on Ed/Dilshad’s prez</a:t>
            </a:r>
          </a:p>
          <a:p>
            <a:r>
              <a:rPr lang="en-US" baseline="0" dirty="0"/>
              <a:t>Core concepts of Apigee is API first. Centralized platform that controls access to backend resources. That platform has a couple of “faces” API Exposure layer / façade – talking about SOAP APIs,  inconsumable  REST APIs. The app consumption façade is what is exposed to developers. The space in between those faces is where you perform transformations, provide for orchestration capabilities, etc.</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a:t>
            </a:fld>
            <a:endParaRPr lang="en-US" dirty="0"/>
          </a:p>
        </p:txBody>
      </p:sp>
    </p:spTree>
    <p:extLst>
      <p:ext uri="{BB962C8B-B14F-4D97-AF65-F5344CB8AC3E}">
        <p14:creationId xmlns:p14="http://schemas.microsoft.com/office/powerpoint/2010/main" val="392627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pPr>
            <a:r>
              <a:rPr lang="en-US" dirty="0"/>
              <a:t>functionality</a:t>
            </a:r>
            <a:r>
              <a:rPr lang="en-US" baseline="0" dirty="0"/>
              <a:t> of the API tier in API First</a:t>
            </a:r>
          </a:p>
          <a:p>
            <a:pPr>
              <a:defRPr/>
            </a:pPr>
            <a:r>
              <a:rPr lang="en-US" baseline="0" dirty="0"/>
              <a:t>Same SDK exposes not only data but services as well</a:t>
            </a:r>
            <a:endParaRPr lang="en-US" dirty="0"/>
          </a:p>
        </p:txBody>
      </p:sp>
    </p:spTree>
    <p:extLst>
      <p:ext uri="{BB962C8B-B14F-4D97-AF65-F5344CB8AC3E}">
        <p14:creationId xmlns:p14="http://schemas.microsoft.com/office/powerpoint/2010/main" val="2433831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Main Points:</a:t>
            </a:r>
            <a:endParaRPr lang="en-US" sz="1100" b="1"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Apigee</a:t>
            </a:r>
            <a:r>
              <a:rPr lang="en-US" sz="1200" kern="1200" baseline="0" dirty="0">
                <a:solidFill>
                  <a:schemeClr val="tx1"/>
                </a:solidFill>
                <a:effectLst/>
                <a:latin typeface="+mn-lt"/>
                <a:ea typeface="+mn-ea"/>
                <a:cs typeface="+mn-cs"/>
              </a:rPr>
              <a:t> Edge delivers the most comprehensive set of tools to support your Mobile Value Chain.</a:t>
            </a:r>
            <a:endParaRPr lang="en-US" sz="1200" kern="1200" dirty="0">
              <a:solidFill>
                <a:schemeClr val="tx1"/>
              </a:solidFill>
              <a:effectLst/>
              <a:latin typeface="+mn-lt"/>
              <a:ea typeface="+mn-ea"/>
              <a:cs typeface="+mn-cs"/>
            </a:endParaRPr>
          </a:p>
          <a:p>
            <a:endParaRPr lang="en-US" sz="1100" b="1"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Script:</a:t>
            </a:r>
          </a:p>
          <a:p>
            <a:pPr marL="228600" indent="-228600" algn="l">
              <a:lnSpc>
                <a:spcPct val="120000"/>
              </a:lnSpc>
              <a:buFont typeface="+mj-lt"/>
              <a:buAutoNum type="arabicPeriod"/>
            </a:pPr>
            <a:r>
              <a:rPr lang="en-US" sz="1200" b="1" kern="1200" baseline="0" dirty="0">
                <a:solidFill>
                  <a:schemeClr val="tx1"/>
                </a:solidFill>
                <a:effectLst/>
                <a:latin typeface="+mn-lt"/>
                <a:ea typeface="+mn-ea"/>
                <a:cs typeface="+mn-cs"/>
              </a:rPr>
              <a:t>API Layer to </a:t>
            </a:r>
            <a:r>
              <a:rPr lang="en-US" sz="1200" kern="1200" dirty="0">
                <a:solidFill>
                  <a:srgbClr val="494949"/>
                </a:solidFill>
                <a:latin typeface="+mn-lt"/>
                <a:ea typeface="+mn-ea"/>
                <a:cs typeface="Arial"/>
              </a:rPr>
              <a:t>securely transform backend services to</a:t>
            </a:r>
            <a:r>
              <a:rPr lang="en-US" sz="1200" kern="1200" baseline="0" dirty="0">
                <a:solidFill>
                  <a:srgbClr val="494949"/>
                </a:solidFill>
                <a:latin typeface="+mn-lt"/>
                <a:ea typeface="+mn-ea"/>
                <a:cs typeface="Arial"/>
              </a:rPr>
              <a:t> </a:t>
            </a:r>
            <a:r>
              <a:rPr lang="en-US" sz="1200" kern="1200" dirty="0">
                <a:solidFill>
                  <a:srgbClr val="494949"/>
                </a:solidFill>
                <a:latin typeface="+mn-lt"/>
                <a:ea typeface="+mn-ea"/>
                <a:cs typeface="Arial"/>
              </a:rPr>
              <a:t>easily consumable APIs to accelerate app development</a:t>
            </a:r>
          </a:p>
          <a:p>
            <a:pPr marL="228600" marR="0" indent="-228600" algn="l" defTabSz="457200" rtl="0" eaLnBrk="1" fontAlgn="auto" latinLnBrk="0" hangingPunct="1">
              <a:lnSpc>
                <a:spcPct val="120000"/>
              </a:lnSpc>
              <a:spcBef>
                <a:spcPts val="0"/>
              </a:spcBef>
              <a:spcAft>
                <a:spcPts val="0"/>
              </a:spcAft>
              <a:buClrTx/>
              <a:buSzTx/>
              <a:buFont typeface="+mj-lt"/>
              <a:buAutoNum type="arabicPeriod"/>
              <a:tabLst/>
              <a:defRPr/>
            </a:pPr>
            <a:r>
              <a:rPr lang="en-US" sz="1200" b="1" kern="1200" baseline="0" dirty="0">
                <a:solidFill>
                  <a:schemeClr val="tx1"/>
                </a:solidFill>
                <a:effectLst/>
                <a:latin typeface="+mn-lt"/>
                <a:ea typeface="+mn-ea"/>
                <a:cs typeface="+mn-cs"/>
              </a:rPr>
              <a:t>Developer Layer </a:t>
            </a:r>
            <a:r>
              <a:rPr lang="en-US" sz="1200" kern="1200" baseline="0" dirty="0">
                <a:solidFill>
                  <a:schemeClr val="tx1"/>
                </a:solidFill>
                <a:effectLst/>
                <a:latin typeface="+mn-lt"/>
                <a:ea typeface="+mn-ea"/>
                <a:cs typeface="+mn-cs"/>
              </a:rPr>
              <a:t>to </a:t>
            </a:r>
            <a:r>
              <a:rPr lang="en-US" sz="1200" kern="1200" dirty="0">
                <a:solidFill>
                  <a:srgbClr val="494949"/>
                </a:solidFill>
                <a:latin typeface="+mn-lt"/>
                <a:ea typeface="+mn-ea"/>
                <a:cs typeface="Arial"/>
              </a:rPr>
              <a:t>enable, engage and transact with</a:t>
            </a:r>
            <a:r>
              <a:rPr lang="en-US" sz="1200" kern="1200" baseline="0" dirty="0">
                <a:solidFill>
                  <a:srgbClr val="494949"/>
                </a:solidFill>
                <a:latin typeface="+mn-lt"/>
                <a:ea typeface="+mn-ea"/>
                <a:cs typeface="Arial"/>
              </a:rPr>
              <a:t> </a:t>
            </a:r>
            <a:r>
              <a:rPr lang="en-US" sz="1200" kern="1200" dirty="0">
                <a:solidFill>
                  <a:srgbClr val="494949"/>
                </a:solidFill>
                <a:latin typeface="+mn-lt"/>
                <a:ea typeface="+mn-ea"/>
                <a:cs typeface="Arial"/>
              </a:rPr>
              <a:t>your developer community</a:t>
            </a:r>
            <a:r>
              <a:rPr lang="en-US" sz="1200" kern="1200" baseline="0" dirty="0">
                <a:solidFill>
                  <a:srgbClr val="494949"/>
                </a:solidFill>
                <a:latin typeface="+mn-lt"/>
                <a:ea typeface="+mn-ea"/>
                <a:cs typeface="Arial"/>
              </a:rPr>
              <a:t> </a:t>
            </a:r>
            <a:r>
              <a:rPr lang="en-US" sz="1200" kern="1200" baseline="0" dirty="0">
                <a:solidFill>
                  <a:schemeClr val="tx1"/>
                </a:solidFill>
                <a:effectLst/>
                <a:latin typeface="+mn-lt"/>
                <a:ea typeface="+mn-ea"/>
                <a:cs typeface="+mn-cs"/>
              </a:rPr>
              <a:t>(represented by the gray people graphics)</a:t>
            </a:r>
          </a:p>
          <a:p>
            <a:pPr marL="228600" marR="0" indent="-228600" algn="l" defTabSz="457200" rtl="0" eaLnBrk="1" fontAlgn="auto" latinLnBrk="0" hangingPunct="1">
              <a:lnSpc>
                <a:spcPct val="120000"/>
              </a:lnSpc>
              <a:spcBef>
                <a:spcPts val="0"/>
              </a:spcBef>
              <a:spcAft>
                <a:spcPts val="0"/>
              </a:spcAft>
              <a:buClrTx/>
              <a:buSzTx/>
              <a:buFont typeface="+mj-lt"/>
              <a:buAutoNum type="arabicPeriod"/>
              <a:tabLst/>
              <a:defRPr/>
            </a:pPr>
            <a:r>
              <a:rPr lang="en-US" sz="1200" b="1" kern="1200" baseline="0" dirty="0">
                <a:solidFill>
                  <a:schemeClr val="tx1"/>
                </a:solidFill>
                <a:effectLst/>
                <a:latin typeface="+mn-lt"/>
                <a:ea typeface="+mn-ea"/>
                <a:cs typeface="+mn-cs"/>
              </a:rPr>
              <a:t>Data Layer </a:t>
            </a:r>
            <a:r>
              <a:rPr lang="en-US" sz="1200" kern="1200" baseline="0" dirty="0">
                <a:solidFill>
                  <a:schemeClr val="tx1"/>
                </a:solidFill>
                <a:effectLst/>
                <a:latin typeface="+mn-lt"/>
                <a:ea typeface="+mn-ea"/>
                <a:cs typeface="+mn-cs"/>
              </a:rPr>
              <a:t>to </a:t>
            </a:r>
            <a:r>
              <a:rPr lang="en-US" sz="1200" kern="1200" baseline="0" dirty="0">
                <a:solidFill>
                  <a:schemeClr val="accent4"/>
                </a:solidFill>
                <a:effectLst/>
                <a:latin typeface="+mn-lt"/>
                <a:ea typeface="+mn-ea"/>
                <a:cs typeface="Arial"/>
              </a:rPr>
              <a:t>p</a:t>
            </a:r>
            <a:r>
              <a:rPr lang="en-US" sz="1200" kern="1200" dirty="0">
                <a:solidFill>
                  <a:schemeClr val="accent4"/>
                </a:solidFill>
                <a:latin typeface="+mn-lt"/>
                <a:ea typeface="+mn-ea"/>
                <a:cs typeface="Arial"/>
              </a:rPr>
              <a:t>rovide visibility from the app-end to the backend</a:t>
            </a:r>
            <a:r>
              <a:rPr lang="en-US" sz="1200" kern="1200" baseline="0" dirty="0">
                <a:solidFill>
                  <a:schemeClr val="accent4"/>
                </a:solidFill>
                <a:latin typeface="+mn-lt"/>
                <a:ea typeface="+mn-ea"/>
                <a:cs typeface="Arial"/>
              </a:rPr>
              <a:t> </a:t>
            </a:r>
            <a:r>
              <a:rPr lang="en-US" sz="1200" kern="1200" dirty="0">
                <a:solidFill>
                  <a:schemeClr val="accent4"/>
                </a:solidFill>
                <a:latin typeface="+mn-lt"/>
                <a:ea typeface="+mn-ea"/>
                <a:cs typeface="Arial"/>
              </a:rPr>
              <a:t>for business and technical teams</a:t>
            </a:r>
          </a:p>
        </p:txBody>
      </p:sp>
      <p:sp>
        <p:nvSpPr>
          <p:cNvPr id="4" name="Slide Number Placeholder 3"/>
          <p:cNvSpPr>
            <a:spLocks noGrp="1"/>
          </p:cNvSpPr>
          <p:nvPr>
            <p:ph type="sldNum" sz="quarter" idx="10"/>
          </p:nvPr>
        </p:nvSpPr>
        <p:spPr/>
        <p:txBody>
          <a:bodyPr/>
          <a:lstStyle/>
          <a:p>
            <a:fld id="{3528E766-D65B-A946-AB93-E463F7094F33}" type="slidenum">
              <a:rPr lang="en-US" smtClean="0"/>
              <a:t>7</a:t>
            </a:fld>
            <a:endParaRPr lang="en-US" dirty="0"/>
          </a:p>
        </p:txBody>
      </p:sp>
    </p:spTree>
    <p:extLst>
      <p:ext uri="{BB962C8B-B14F-4D97-AF65-F5344CB8AC3E}">
        <p14:creationId xmlns:p14="http://schemas.microsoft.com/office/powerpoint/2010/main" val="3880412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Yet To Be Developed</a:t>
            </a:r>
          </a:p>
          <a:p>
            <a:endParaRPr lang="en-US" dirty="0"/>
          </a:p>
        </p:txBody>
      </p:sp>
    </p:spTree>
    <p:extLst>
      <p:ext uri="{BB962C8B-B14F-4D97-AF65-F5344CB8AC3E}">
        <p14:creationId xmlns:p14="http://schemas.microsoft.com/office/powerpoint/2010/main" val="3166423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Main Points:</a:t>
            </a:r>
            <a:endParaRPr lang="en-US" sz="900" b="1" kern="1200" baseline="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path to securing the Digital World is along the</a:t>
            </a:r>
            <a:r>
              <a:rPr lang="en-US" sz="900" kern="1200" baseline="0" dirty="0">
                <a:solidFill>
                  <a:schemeClr val="tx1"/>
                </a:solidFill>
                <a:effectLst/>
                <a:latin typeface="+mn-lt"/>
                <a:ea typeface="+mn-ea"/>
                <a:cs typeface="+mn-cs"/>
              </a:rPr>
              <a:t> Mobile V</a:t>
            </a:r>
            <a:r>
              <a:rPr lang="en-US" sz="900" kern="1200" dirty="0">
                <a:solidFill>
                  <a:schemeClr val="tx1"/>
                </a:solidFill>
                <a:effectLst/>
                <a:latin typeface="+mn-lt"/>
                <a:ea typeface="+mn-ea"/>
                <a:cs typeface="+mn-cs"/>
              </a:rPr>
              <a:t>alue Chain.</a:t>
            </a:r>
          </a:p>
          <a:p>
            <a:endParaRPr lang="en-US" sz="900" b="1"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Script:</a:t>
            </a:r>
          </a:p>
          <a:p>
            <a:pPr defTabSz="457122">
              <a:defRPr/>
            </a:pPr>
            <a:r>
              <a:rPr lang="en-US" sz="900" dirty="0"/>
              <a:t>Let’s start with the architecture. A typical API-centric architecture is comprised of two tiers:</a:t>
            </a:r>
          </a:p>
          <a:p>
            <a:pPr defTabSz="457122">
              <a:defRPr/>
            </a:pPr>
            <a:endParaRPr lang="en-US" sz="900" dirty="0"/>
          </a:p>
          <a:p>
            <a:pPr defTabSz="457122">
              <a:defRPr/>
            </a:pPr>
            <a:r>
              <a:rPr lang="en-US" sz="900" b="1" dirty="0"/>
              <a:t>The API infrastructure service, or “service exposure,” tier </a:t>
            </a:r>
            <a:r>
              <a:rPr lang="en-US" sz="900" dirty="0"/>
              <a:t>- Composed of API service providers (internal backend services and external partner services); services that securely transform existing backend capabilities into APIs; and new data services that power apps (mobile, social, web, and partner) and are aided by self-service API and management portals. </a:t>
            </a:r>
          </a:p>
          <a:p>
            <a:pPr defTabSz="457122">
              <a:defRPr/>
            </a:pPr>
            <a:endParaRPr lang="en-US" sz="900" dirty="0"/>
          </a:p>
          <a:p>
            <a:pPr defTabSz="457122">
              <a:defRPr/>
            </a:pPr>
            <a:r>
              <a:rPr lang="en-US" sz="900" b="1" dirty="0"/>
              <a:t>The API developer service, or “API consumption,” tier</a:t>
            </a:r>
            <a:r>
              <a:rPr lang="en-US" sz="900" dirty="0"/>
              <a:t> - Includes services that enable developers to build and deploy apps in a secure way; engage with a developer community; and help manage application life cycles via self-service API and developer portals. </a:t>
            </a:r>
          </a:p>
          <a:p>
            <a:pPr defTabSz="457122">
              <a:defRPr/>
            </a:pPr>
            <a:endParaRPr lang="en-US" sz="900" kern="1200" dirty="0">
              <a:solidFill>
                <a:schemeClr val="tx1"/>
              </a:solidFill>
              <a:effectLst/>
              <a:latin typeface="+mn-lt"/>
              <a:ea typeface="+mn-ea"/>
              <a:cs typeface="+mn-cs"/>
            </a:endParaRPr>
          </a:p>
          <a:p>
            <a:pPr defTabSz="457122">
              <a:defRPr/>
            </a:pPr>
            <a:r>
              <a:rPr lang="en-US" sz="900" dirty="0"/>
              <a:t>Why is this view important? One of the key tenets that enable "</a:t>
            </a:r>
            <a:r>
              <a:rPr lang="en-US" sz="900" b="1" dirty="0"/>
              <a:t>defense in depth</a:t>
            </a:r>
            <a:r>
              <a:rPr lang="en-US" sz="900" dirty="0"/>
              <a:t>" security practices within an enterprise is “</a:t>
            </a:r>
            <a:r>
              <a:rPr lang="en-US" sz="900" b="1" dirty="0"/>
              <a:t>separation of concerns</a:t>
            </a:r>
            <a:r>
              <a:rPr lang="en-US" sz="900" dirty="0"/>
              <a:t>.” This design principle will make it easier to design security into the architecture and facilitate strong security management such as “separation of duties” between the service providers (the IT architect, IT security, and business) and service consumers (developers and end users).  </a:t>
            </a:r>
          </a:p>
          <a:p>
            <a:pPr defTabSz="457122">
              <a:defRPr/>
            </a:pPr>
            <a:endParaRPr lang="en-US" sz="900" dirty="0"/>
          </a:p>
          <a:p>
            <a:pPr defTabSz="457122">
              <a:defRPr/>
            </a:pPr>
            <a:r>
              <a:rPr lang="en-US" sz="900" dirty="0"/>
              <a:t>The key benefit of following a separation of concerns principle is that developers can continue to innovate and iterate with an app-centric security model while IT security architects and operations teams can safely expose the APIs without compromising on the enterprise security standards (authentication, authorization, message security, threat mitigation, logging, and auditing).</a:t>
            </a:r>
            <a:endParaRPr lang="en-US" sz="900" kern="1200" dirty="0">
              <a:solidFill>
                <a:schemeClr val="tx1"/>
              </a:solidFill>
              <a:effectLst/>
            </a:endParaRPr>
          </a:p>
        </p:txBody>
      </p:sp>
      <p:sp>
        <p:nvSpPr>
          <p:cNvPr id="4" name="Slide Number Placeholder 3"/>
          <p:cNvSpPr>
            <a:spLocks noGrp="1"/>
          </p:cNvSpPr>
          <p:nvPr>
            <p:ph type="sldNum" sz="quarter" idx="10"/>
          </p:nvPr>
        </p:nvSpPr>
        <p:spPr/>
        <p:txBody>
          <a:bodyPr/>
          <a:lstStyle/>
          <a:p>
            <a:fld id="{5B698923-3131-4052-9FBD-B94C5F60994A}" type="slidenum">
              <a:rPr lang="en-US" smtClean="0"/>
              <a:t>9</a:t>
            </a:fld>
            <a:endParaRPr lang="en-US" dirty="0"/>
          </a:p>
        </p:txBody>
      </p:sp>
    </p:spTree>
    <p:extLst>
      <p:ext uri="{BB962C8B-B14F-4D97-AF65-F5344CB8AC3E}">
        <p14:creationId xmlns:p14="http://schemas.microsoft.com/office/powerpoint/2010/main" val="604818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kern="1200" dirty="0">
                <a:solidFill>
                  <a:schemeClr val="tx1"/>
                </a:solidFill>
                <a:effectLst/>
                <a:latin typeface="Arial"/>
                <a:ea typeface="+mn-ea"/>
                <a:cs typeface="+mn-cs"/>
              </a:rPr>
              <a:t>Main Points:</a:t>
            </a:r>
            <a:r>
              <a:rPr lang="en-US" sz="1100" b="1" kern="1200" baseline="0" dirty="0">
                <a:solidFill>
                  <a:schemeClr val="tx1"/>
                </a:solidFill>
                <a:effectLst/>
                <a:latin typeface="Arial"/>
                <a:ea typeface="+mn-ea"/>
                <a:cs typeface="+mn-cs"/>
              </a:rPr>
              <a:t> </a:t>
            </a:r>
          </a:p>
          <a:p>
            <a:r>
              <a:rPr lang="en-US" sz="1100" b="0" kern="1200" baseline="0" dirty="0">
                <a:solidFill>
                  <a:schemeClr val="tx1"/>
                </a:solidFill>
                <a:effectLst/>
                <a:latin typeface="Arial"/>
                <a:ea typeface="+mn-ea"/>
                <a:cs typeface="+mn-cs"/>
              </a:rPr>
              <a:t>Enterprise Security for API has diverse requirements and Apigee edge serves in all those fronts. </a:t>
            </a:r>
            <a:endParaRPr lang="en-US" sz="1100" b="1" kern="1200" dirty="0">
              <a:solidFill>
                <a:schemeClr val="tx1"/>
              </a:solidFill>
              <a:effectLst/>
              <a:latin typeface="Arial"/>
              <a:ea typeface="+mn-ea"/>
              <a:cs typeface="+mn-cs"/>
            </a:endParaRPr>
          </a:p>
          <a:p>
            <a:endParaRPr lang="en-US" sz="1100" b="1" kern="1200" dirty="0">
              <a:solidFill>
                <a:schemeClr val="tx1"/>
              </a:solidFill>
              <a:effectLst/>
              <a:latin typeface="Arial"/>
              <a:ea typeface="+mn-ea"/>
              <a:cs typeface="+mn-cs"/>
            </a:endParaRPr>
          </a:p>
          <a:p>
            <a:r>
              <a:rPr lang="en-US" sz="1100" b="1" kern="1200" dirty="0">
                <a:solidFill>
                  <a:schemeClr val="tx1"/>
                </a:solidFill>
                <a:effectLst/>
                <a:latin typeface="Arial"/>
                <a:ea typeface="+mn-ea"/>
                <a:cs typeface="+mn-cs"/>
              </a:rPr>
              <a:t>Script:</a:t>
            </a:r>
          </a:p>
          <a:p>
            <a:r>
              <a:rPr lang="en-US" dirty="0"/>
              <a:t>We not only cover runtime API security like threat detections but also </a:t>
            </a:r>
          </a:p>
          <a:p>
            <a:pPr lvl="1"/>
            <a:r>
              <a:rPr lang="en-US" dirty="0"/>
              <a:t>Better authentication and authorization options</a:t>
            </a:r>
          </a:p>
          <a:p>
            <a:pPr lvl="1"/>
            <a:r>
              <a:rPr lang="en-US" dirty="0"/>
              <a:t>Design time access control </a:t>
            </a:r>
          </a:p>
          <a:p>
            <a:pPr lvl="1"/>
            <a:r>
              <a:rPr lang="en-US" dirty="0"/>
              <a:t>Auditing for compliance</a:t>
            </a:r>
          </a:p>
          <a:p>
            <a:r>
              <a:rPr lang="en-US" dirty="0"/>
              <a:t>Our solution is flexible and highly customizable unlike many appliance style solutions.</a:t>
            </a:r>
          </a:p>
          <a:p>
            <a:endParaRPr lang="en-US" dirty="0"/>
          </a:p>
          <a:p>
            <a:r>
              <a:rPr lang="en-US" dirty="0"/>
              <a:t>Our software stack</a:t>
            </a:r>
            <a:r>
              <a:rPr lang="en-US" baseline="0" dirty="0"/>
              <a:t> and cloud infrastructure or process all are regularly audited and certified for PCI , HIPPA or other industry std. compliance.</a:t>
            </a:r>
          </a:p>
          <a:p>
            <a:pPr marL="3175" marR="0" lvl="0" indent="0" algn="l" rtl="0">
              <a:lnSpc>
                <a:spcPct val="150000"/>
              </a:lnSpc>
              <a:spcBef>
                <a:spcPts val="480"/>
              </a:spcBef>
              <a:buClr>
                <a:schemeClr val="dk1"/>
              </a:buClr>
              <a:buSzPct val="134259"/>
              <a:buFont typeface="Arial"/>
              <a:buNone/>
            </a:pPr>
            <a:r>
              <a:rPr lang="en-US" sz="1100" baseline="0" dirty="0"/>
              <a:t>Apigee Enterprise is meets the critical enterprise security and compliance requirements: PCI-DSS, HIPAA and SOC 2 (in Sep)</a:t>
            </a:r>
          </a:p>
          <a:p>
            <a:endParaRPr lang="en-US" sz="1100" b="0" kern="1200" dirty="0">
              <a:solidFill>
                <a:schemeClr val="tx1"/>
              </a:solidFill>
              <a:effectLst/>
              <a:latin typeface="Arial"/>
              <a:ea typeface="+mn-ea"/>
              <a:cs typeface="+mn-cs"/>
            </a:endParaRPr>
          </a:p>
          <a:p>
            <a:endParaRPr lang="en-US" sz="1100" b="1" kern="1200" dirty="0">
              <a:solidFill>
                <a:schemeClr val="tx1"/>
              </a:solidFill>
              <a:effectLst/>
              <a:latin typeface="Arial"/>
              <a:ea typeface="+mn-ea"/>
              <a:cs typeface="+mn-cs"/>
            </a:endParaRPr>
          </a:p>
          <a:p>
            <a:r>
              <a:rPr lang="en-US" sz="1100" b="1" kern="1200" dirty="0">
                <a:solidFill>
                  <a:schemeClr val="tx1"/>
                </a:solidFill>
                <a:effectLst/>
                <a:latin typeface="Arial"/>
                <a:ea typeface="+mn-ea"/>
                <a:cs typeface="+mn-cs"/>
              </a:rPr>
              <a:t>Background Info:</a:t>
            </a:r>
          </a:p>
          <a:p>
            <a:r>
              <a:rPr lang="en-US" sz="1200" b="1" i="0" u="none" strike="noStrike" kern="1200" baseline="0" dirty="0">
                <a:solidFill>
                  <a:schemeClr val="tx1"/>
                </a:solidFill>
                <a:effectLst/>
                <a:latin typeface="Arial"/>
                <a:ea typeface="+mn-ea"/>
                <a:cs typeface="+mn-cs"/>
              </a:rPr>
              <a:t>PCI</a:t>
            </a:r>
            <a:r>
              <a:rPr lang="en-US" sz="1200" b="0" i="0" u="none" strike="noStrike" kern="1200" baseline="0" dirty="0">
                <a:solidFill>
                  <a:schemeClr val="tx1"/>
                </a:solidFill>
                <a:effectLst/>
                <a:latin typeface="Arial"/>
                <a:ea typeface="+mn-ea"/>
                <a:cs typeface="+mn-cs"/>
              </a:rPr>
              <a:t>: Payment Card Industry Data Security Standard is a set of standards designed to ensure that all companies that process, store and transmit credit card information maintain a secure environment.</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effectLst/>
                <a:latin typeface="Arial"/>
                <a:ea typeface="+mn-ea"/>
                <a:cs typeface="+mn-cs"/>
              </a:rPr>
              <a:t>HIPAA</a:t>
            </a:r>
            <a:r>
              <a:rPr lang="en-US" sz="1200" b="0" i="0" u="none" strike="noStrike" kern="1200" baseline="0" dirty="0">
                <a:solidFill>
                  <a:schemeClr val="tx1"/>
                </a:solidFill>
                <a:effectLst/>
                <a:latin typeface="Arial"/>
                <a:ea typeface="+mn-ea"/>
                <a:cs typeface="+mn-cs"/>
              </a:rPr>
              <a:t>: Health Insurance Portability and Accountability Act. Establishes national standards for electronic healthcare transactions and national identifiers for providers , health insurance plans and employers.</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effectLst/>
                <a:latin typeface="Arial"/>
                <a:ea typeface="+mn-ea"/>
                <a:cs typeface="+mn-cs"/>
              </a:rPr>
              <a:t>SOC2</a:t>
            </a:r>
            <a:r>
              <a:rPr lang="en-US" sz="1200" b="0" i="0" u="none" strike="noStrike" kern="1200" baseline="0" dirty="0">
                <a:solidFill>
                  <a:schemeClr val="tx1"/>
                </a:solidFill>
                <a:effectLst/>
                <a:latin typeface="Arial"/>
                <a:ea typeface="+mn-ea"/>
                <a:cs typeface="+mn-cs"/>
              </a:rPr>
              <a:t> audits security, availability, process integrity, privacy and confidentiality (system accuracy, completion and authorization of operational control systems (IT and data center services providers) against a predefined Trust Services Principles and Criteria. SOC2 audits assures customers that we have adequate control systems in place to safeguard their data and information.</a:t>
            </a:r>
            <a:endParaRPr lang="en-US" sz="1200"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10</a:t>
            </a:fld>
            <a:endParaRPr lang="en-US" dirty="0"/>
          </a:p>
        </p:txBody>
      </p:sp>
    </p:spTree>
    <p:extLst>
      <p:ext uri="{BB962C8B-B14F-4D97-AF65-F5344CB8AC3E}">
        <p14:creationId xmlns:p14="http://schemas.microsoft.com/office/powerpoint/2010/main" val="1765453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kern="1200" dirty="0">
                <a:solidFill>
                  <a:schemeClr val="tx1"/>
                </a:solidFill>
                <a:effectLst/>
                <a:latin typeface="Arial"/>
                <a:ea typeface="+mn-ea"/>
                <a:cs typeface="+mn-cs"/>
              </a:rPr>
              <a:t>Main Points:</a:t>
            </a:r>
            <a:r>
              <a:rPr lang="en-US" sz="1100" b="1" kern="1200" baseline="0" dirty="0">
                <a:solidFill>
                  <a:schemeClr val="tx1"/>
                </a:solidFill>
                <a:effectLst/>
                <a:latin typeface="Arial"/>
                <a:ea typeface="+mn-ea"/>
                <a:cs typeface="+mn-cs"/>
              </a:rPr>
              <a:t> </a:t>
            </a:r>
          </a:p>
          <a:p>
            <a:r>
              <a:rPr lang="en-US" sz="1100" b="0" kern="1200" baseline="0" dirty="0">
                <a:solidFill>
                  <a:schemeClr val="tx1"/>
                </a:solidFill>
                <a:effectLst/>
                <a:latin typeface="Arial"/>
                <a:ea typeface="+mn-ea"/>
                <a:cs typeface="+mn-cs"/>
              </a:rPr>
              <a:t>Enterprise Security for API has diverse requirements and Apigee edge serves in all those fronts. </a:t>
            </a:r>
            <a:endParaRPr lang="en-US" sz="1100" b="1" kern="1200" dirty="0">
              <a:solidFill>
                <a:schemeClr val="tx1"/>
              </a:solidFill>
              <a:effectLst/>
              <a:latin typeface="Arial"/>
              <a:ea typeface="+mn-ea"/>
              <a:cs typeface="+mn-cs"/>
            </a:endParaRPr>
          </a:p>
          <a:p>
            <a:endParaRPr lang="en-US" sz="1100" b="1" kern="1200" dirty="0">
              <a:solidFill>
                <a:schemeClr val="tx1"/>
              </a:solidFill>
              <a:effectLst/>
              <a:latin typeface="Arial"/>
              <a:ea typeface="+mn-ea"/>
              <a:cs typeface="+mn-cs"/>
            </a:endParaRPr>
          </a:p>
          <a:p>
            <a:r>
              <a:rPr lang="en-US" sz="1100" b="1" kern="1200" dirty="0">
                <a:solidFill>
                  <a:schemeClr val="tx1"/>
                </a:solidFill>
                <a:effectLst/>
                <a:latin typeface="Arial"/>
                <a:ea typeface="+mn-ea"/>
                <a:cs typeface="+mn-cs"/>
              </a:rPr>
              <a:t>Script:</a:t>
            </a:r>
          </a:p>
          <a:p>
            <a:r>
              <a:rPr lang="en-US" dirty="0"/>
              <a:t>We not only cover runtime API security like threat detections but also </a:t>
            </a:r>
          </a:p>
          <a:p>
            <a:pPr lvl="1"/>
            <a:r>
              <a:rPr lang="en-US" dirty="0"/>
              <a:t>Better authentication and authorization options</a:t>
            </a:r>
          </a:p>
          <a:p>
            <a:pPr lvl="1"/>
            <a:r>
              <a:rPr lang="en-US" dirty="0"/>
              <a:t>Design time access control </a:t>
            </a:r>
          </a:p>
          <a:p>
            <a:pPr lvl="1"/>
            <a:r>
              <a:rPr lang="en-US" dirty="0"/>
              <a:t>Auditing for compliance</a:t>
            </a:r>
          </a:p>
          <a:p>
            <a:r>
              <a:rPr lang="en-US" dirty="0"/>
              <a:t>Our solution is flexible and highly customizable unlike many appliance style solutions.</a:t>
            </a:r>
          </a:p>
          <a:p>
            <a:endParaRPr lang="en-US" dirty="0"/>
          </a:p>
          <a:p>
            <a:r>
              <a:rPr lang="en-US" dirty="0"/>
              <a:t>Our software stack</a:t>
            </a:r>
            <a:r>
              <a:rPr lang="en-US" baseline="0" dirty="0"/>
              <a:t> and cloud infrastructure or process all are regularly audited and certified for PCI , HIPPA or other industry std. compliance.</a:t>
            </a:r>
          </a:p>
          <a:p>
            <a:pPr marL="3175" marR="0" lvl="0" indent="0" algn="l" rtl="0">
              <a:lnSpc>
                <a:spcPct val="150000"/>
              </a:lnSpc>
              <a:spcBef>
                <a:spcPts val="480"/>
              </a:spcBef>
              <a:buClr>
                <a:schemeClr val="dk1"/>
              </a:buClr>
              <a:buSzPct val="134259"/>
              <a:buFont typeface="Arial"/>
              <a:buNone/>
            </a:pPr>
            <a:r>
              <a:rPr lang="en-US" sz="1100" baseline="0" dirty="0"/>
              <a:t>Apigee Enterprise is meets the critical enterprise security and compliance requirements: PCI-DSS, HIPAA and SOC 2 (in Sep)</a:t>
            </a:r>
          </a:p>
          <a:p>
            <a:endParaRPr lang="en-US" sz="1100" b="0" kern="1200" dirty="0">
              <a:solidFill>
                <a:schemeClr val="tx1"/>
              </a:solidFill>
              <a:effectLst/>
              <a:latin typeface="Arial"/>
              <a:ea typeface="+mn-ea"/>
              <a:cs typeface="+mn-cs"/>
            </a:endParaRPr>
          </a:p>
          <a:p>
            <a:endParaRPr lang="en-US" sz="1100" b="1" kern="1200" dirty="0">
              <a:solidFill>
                <a:schemeClr val="tx1"/>
              </a:solidFill>
              <a:effectLst/>
              <a:latin typeface="Arial"/>
              <a:ea typeface="+mn-ea"/>
              <a:cs typeface="+mn-cs"/>
            </a:endParaRPr>
          </a:p>
          <a:p>
            <a:r>
              <a:rPr lang="en-US" sz="1100" b="1" kern="1200" dirty="0">
                <a:solidFill>
                  <a:schemeClr val="tx1"/>
                </a:solidFill>
                <a:effectLst/>
                <a:latin typeface="Arial"/>
                <a:ea typeface="+mn-ea"/>
                <a:cs typeface="+mn-cs"/>
              </a:rPr>
              <a:t>Background Info:</a:t>
            </a:r>
          </a:p>
          <a:p>
            <a:r>
              <a:rPr lang="en-US" sz="1200" b="1" i="0" u="none" strike="noStrike" kern="1200" baseline="0" dirty="0">
                <a:solidFill>
                  <a:schemeClr val="tx1"/>
                </a:solidFill>
                <a:effectLst/>
                <a:latin typeface="Arial"/>
                <a:ea typeface="+mn-ea"/>
                <a:cs typeface="+mn-cs"/>
              </a:rPr>
              <a:t>PCI</a:t>
            </a:r>
            <a:r>
              <a:rPr lang="en-US" sz="1200" b="0" i="0" u="none" strike="noStrike" kern="1200" baseline="0" dirty="0">
                <a:solidFill>
                  <a:schemeClr val="tx1"/>
                </a:solidFill>
                <a:effectLst/>
                <a:latin typeface="Arial"/>
                <a:ea typeface="+mn-ea"/>
                <a:cs typeface="+mn-cs"/>
              </a:rPr>
              <a:t>: Payment Card Industry Data Security Standard is a set of standards designed to ensure that all companies that process, store and transmit credit card information maintain a secure environment.</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effectLst/>
                <a:latin typeface="Arial"/>
                <a:ea typeface="+mn-ea"/>
                <a:cs typeface="+mn-cs"/>
              </a:rPr>
              <a:t>HIPAA</a:t>
            </a:r>
            <a:r>
              <a:rPr lang="en-US" sz="1200" b="0" i="0" u="none" strike="noStrike" kern="1200" baseline="0" dirty="0">
                <a:solidFill>
                  <a:schemeClr val="tx1"/>
                </a:solidFill>
                <a:effectLst/>
                <a:latin typeface="Arial"/>
                <a:ea typeface="+mn-ea"/>
                <a:cs typeface="+mn-cs"/>
              </a:rPr>
              <a:t>: Health Insurance Portability and Accountability Act. Establishes national standards for electronic healthcare transactions and national identifiers for providers , health insurance plans and employers.</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effectLst/>
                <a:latin typeface="Arial"/>
                <a:ea typeface="+mn-ea"/>
                <a:cs typeface="+mn-cs"/>
              </a:rPr>
              <a:t>SOC2</a:t>
            </a:r>
            <a:r>
              <a:rPr lang="en-US" sz="1200" b="0" i="0" u="none" strike="noStrike" kern="1200" baseline="0" dirty="0">
                <a:solidFill>
                  <a:schemeClr val="tx1"/>
                </a:solidFill>
                <a:effectLst/>
                <a:latin typeface="Arial"/>
                <a:ea typeface="+mn-ea"/>
                <a:cs typeface="+mn-cs"/>
              </a:rPr>
              <a:t> audits security, availability, process integrity, privacy and confidentiality (system accuracy, completion and authorization of operational control systems (IT and data center services providers) against a predefined Trust Services Principles and Criteria. SOC2 audits assures customers that we have adequate control systems in place to safeguard their data and information.</a:t>
            </a:r>
            <a:endParaRPr lang="en-US" sz="1200"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11</a:t>
            </a:fld>
            <a:endParaRPr lang="en-US" dirty="0"/>
          </a:p>
        </p:txBody>
      </p:sp>
    </p:spTree>
    <p:extLst>
      <p:ext uri="{BB962C8B-B14F-4D97-AF65-F5344CB8AC3E}">
        <p14:creationId xmlns:p14="http://schemas.microsoft.com/office/powerpoint/2010/main" val="396998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
          <p:cNvSpPr/>
          <p:nvPr/>
        </p:nvSpPr>
        <p:spPr>
          <a:xfrm>
            <a:off x="75" y="4636400"/>
            <a:ext cx="9144000" cy="50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256960" y="1187048"/>
            <a:ext cx="1094856" cy="356807"/>
            <a:chOff x="0" y="0"/>
            <a:chExt cx="2077525" cy="676925"/>
          </a:xfrm>
        </p:grpSpPr>
        <p:sp>
          <p:nvSpPr>
            <p:cNvPr id="20" name="Google Shape;20;p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 name="Google Shape;21;p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 name="Google Shape;22;p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 name="Google Shape;23;p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 name="Google Shape;24;p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34A853"/>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 name="Google Shape;25;p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
        <p:nvSpPr>
          <p:cNvPr id="26" name="Google Shape;26;p2"/>
          <p:cNvSpPr txBox="1"/>
          <p:nvPr/>
        </p:nvSpPr>
        <p:spPr>
          <a:xfrm>
            <a:off x="129750" y="4796225"/>
            <a:ext cx="3561000" cy="276900"/>
          </a:xfrm>
          <a:prstGeom prst="rect">
            <a:avLst/>
          </a:prstGeom>
          <a:noFill/>
          <a:ln>
            <a:noFill/>
          </a:ln>
        </p:spPr>
        <p:txBody>
          <a:bodyPr spcFirstLastPara="1" wrap="square" lIns="91425" tIns="91425" rIns="91425" bIns="91425" anchor="ctr" anchorCtr="0">
            <a:noAutofit/>
          </a:bodyPr>
          <a:lstStyle/>
          <a:p>
            <a:pPr marL="0" lvl="0" indent="0" algn="l" rtl="0">
              <a:lnSpc>
                <a:spcPct val="95000"/>
              </a:lnSpc>
              <a:spcBef>
                <a:spcPts val="0"/>
              </a:spcBef>
              <a:spcAft>
                <a:spcPts val="0"/>
              </a:spcAft>
              <a:buNone/>
            </a:pPr>
            <a:r>
              <a:rPr lang="en" sz="600">
                <a:solidFill>
                  <a:schemeClr val="dk2"/>
                </a:solidFill>
                <a:latin typeface="Roboto"/>
                <a:ea typeface="Roboto"/>
                <a:cs typeface="Roboto"/>
                <a:sym typeface="Roboto"/>
              </a:rPr>
              <a:t>Confidential + Proprietary</a:t>
            </a:r>
            <a:endParaRPr sz="600">
              <a:solidFill>
                <a:schemeClr val="dk2"/>
              </a:solidFill>
              <a:latin typeface="Roboto"/>
              <a:ea typeface="Roboto"/>
              <a:cs typeface="Roboto"/>
              <a:sym typeface="Roboto"/>
            </a:endParaRPr>
          </a:p>
        </p:txBody>
      </p:sp>
      <p:sp>
        <p:nvSpPr>
          <p:cNvPr id="27" name="Google Shape;27;p2"/>
          <p:cNvSpPr txBox="1">
            <a:spLocks noGrp="1"/>
          </p:cNvSpPr>
          <p:nvPr>
            <p:ph type="ctrTitle"/>
          </p:nvPr>
        </p:nvSpPr>
        <p:spPr>
          <a:xfrm>
            <a:off x="129758" y="304800"/>
            <a:ext cx="8520600" cy="2052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8" name="Google Shape;28;p2"/>
          <p:cNvSpPr txBox="1">
            <a:spLocks noGrp="1"/>
          </p:cNvSpPr>
          <p:nvPr>
            <p:ph type="subTitle" idx="1"/>
          </p:nvPr>
        </p:nvSpPr>
        <p:spPr>
          <a:xfrm>
            <a:off x="129750" y="2394350"/>
            <a:ext cx="85206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29" name="Google Shape;29;p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4" name="Picture 13">
            <a:extLst>
              <a:ext uri="{FF2B5EF4-FFF2-40B4-BE49-F238E27FC236}">
                <a16:creationId xmlns:a16="http://schemas.microsoft.com/office/drawing/2014/main" id="{8E2AB9E1-F081-B24E-8911-16C2A61FF7A4}"/>
              </a:ext>
            </a:extLst>
          </p:cNvPr>
          <p:cNvPicPr>
            <a:picLocks noChangeAspect="1"/>
          </p:cNvPicPr>
          <p:nvPr userDrawn="1"/>
        </p:nvPicPr>
        <p:blipFill>
          <a:blip r:embed="rId2"/>
          <a:stretch>
            <a:fillRect/>
          </a:stretch>
        </p:blipFill>
        <p:spPr>
          <a:xfrm>
            <a:off x="8098879" y="1189359"/>
            <a:ext cx="354496" cy="35449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180900" y="1106125"/>
            <a:ext cx="87822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 name="Google Shape;74;p11"/>
          <p:cNvSpPr txBox="1">
            <a:spLocks noGrp="1"/>
          </p:cNvSpPr>
          <p:nvPr>
            <p:ph type="body" idx="1"/>
          </p:nvPr>
        </p:nvSpPr>
        <p:spPr>
          <a:xfrm>
            <a:off x="180900" y="3152225"/>
            <a:ext cx="87822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75" name="Google Shape;75;p11"/>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1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3 Break / Center">
  <p:cSld name="CUSTOM_3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1524000" y="2343150"/>
            <a:ext cx="6096000" cy="1943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800"/>
            </a:lvl1pPr>
            <a:lvl2pPr lvl="1" algn="ctr" rtl="0">
              <a:spcBef>
                <a:spcPts val="0"/>
              </a:spcBef>
              <a:spcAft>
                <a:spcPts val="0"/>
              </a:spcAft>
              <a:buNone/>
              <a:defRPr sz="4800"/>
            </a:lvl2pPr>
            <a:lvl3pPr lvl="2" algn="ctr" rtl="0">
              <a:spcBef>
                <a:spcPts val="0"/>
              </a:spcBef>
              <a:spcAft>
                <a:spcPts val="0"/>
              </a:spcAft>
              <a:buNone/>
              <a:defRPr sz="4800"/>
            </a:lvl3pPr>
            <a:lvl4pPr lvl="3" algn="ctr" rtl="0">
              <a:spcBef>
                <a:spcPts val="0"/>
              </a:spcBef>
              <a:spcAft>
                <a:spcPts val="0"/>
              </a:spcAft>
              <a:buNone/>
              <a:defRPr sz="4800"/>
            </a:lvl4pPr>
            <a:lvl5pPr lvl="4" algn="ctr" rtl="0">
              <a:spcBef>
                <a:spcPts val="0"/>
              </a:spcBef>
              <a:spcAft>
                <a:spcPts val="0"/>
              </a:spcAft>
              <a:buNone/>
              <a:defRPr sz="4800"/>
            </a:lvl5pPr>
            <a:lvl6pPr lvl="5" algn="ctr" rtl="0">
              <a:spcBef>
                <a:spcPts val="0"/>
              </a:spcBef>
              <a:spcAft>
                <a:spcPts val="0"/>
              </a:spcAft>
              <a:buNone/>
              <a:defRPr sz="4800"/>
            </a:lvl6pPr>
            <a:lvl7pPr lvl="6" algn="ctr" rtl="0">
              <a:spcBef>
                <a:spcPts val="0"/>
              </a:spcBef>
              <a:spcAft>
                <a:spcPts val="0"/>
              </a:spcAft>
              <a:buNone/>
              <a:defRPr sz="4800"/>
            </a:lvl7pPr>
            <a:lvl8pPr lvl="7" algn="ctr" rtl="0">
              <a:spcBef>
                <a:spcPts val="0"/>
              </a:spcBef>
              <a:spcAft>
                <a:spcPts val="0"/>
              </a:spcAft>
              <a:buNone/>
              <a:defRPr sz="4800"/>
            </a:lvl8pPr>
            <a:lvl9pPr lvl="8" algn="ctr" rtl="0">
              <a:spcBef>
                <a:spcPts val="0"/>
              </a:spcBef>
              <a:spcAft>
                <a:spcPts val="0"/>
              </a:spcAft>
              <a:buNone/>
              <a:defRPr sz="4800"/>
            </a:lvl9pPr>
          </a:lstStyle>
          <a:p>
            <a:endParaRPr/>
          </a:p>
        </p:txBody>
      </p:sp>
      <p:grpSp>
        <p:nvGrpSpPr>
          <p:cNvPr id="80" name="Google Shape;80;p13"/>
          <p:cNvGrpSpPr/>
          <p:nvPr/>
        </p:nvGrpSpPr>
        <p:grpSpPr>
          <a:xfrm>
            <a:off x="4290757" y="1433272"/>
            <a:ext cx="562473" cy="562473"/>
            <a:chOff x="4250596" y="2250412"/>
            <a:chExt cx="642900" cy="642900"/>
          </a:xfrm>
        </p:grpSpPr>
        <p:grpSp>
          <p:nvGrpSpPr>
            <p:cNvPr id="81" name="Google Shape;81;p13"/>
            <p:cNvGrpSpPr/>
            <p:nvPr/>
          </p:nvGrpSpPr>
          <p:grpSpPr>
            <a:xfrm>
              <a:off x="4263448" y="2316851"/>
              <a:ext cx="616570" cy="495937"/>
              <a:chOff x="6294751" y="783425"/>
              <a:chExt cx="5020925" cy="4038575"/>
            </a:xfrm>
          </p:grpSpPr>
          <p:sp>
            <p:nvSpPr>
              <p:cNvPr id="82" name="Google Shape;82;p13"/>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13"/>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3"/>
          <p:cNvGrpSpPr/>
          <p:nvPr/>
        </p:nvGrpSpPr>
        <p:grpSpPr>
          <a:xfrm>
            <a:off x="3716512" y="4433681"/>
            <a:ext cx="1710967" cy="562474"/>
            <a:chOff x="1325450" y="2304375"/>
            <a:chExt cx="1956061" cy="643048"/>
          </a:xfrm>
        </p:grpSpPr>
        <p:grpSp>
          <p:nvGrpSpPr>
            <p:cNvPr id="88" name="Google Shape;88;p13"/>
            <p:cNvGrpSpPr/>
            <p:nvPr/>
          </p:nvGrpSpPr>
          <p:grpSpPr>
            <a:xfrm>
              <a:off x="1532144" y="2517656"/>
              <a:ext cx="1543000" cy="273170"/>
              <a:chOff x="1532144" y="2517656"/>
              <a:chExt cx="1543000" cy="273170"/>
            </a:xfrm>
          </p:grpSpPr>
          <p:sp>
            <p:nvSpPr>
              <p:cNvPr id="89" name="Google Shape;89;p13"/>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3"/>
              <p:cNvGrpSpPr/>
              <p:nvPr/>
            </p:nvGrpSpPr>
            <p:grpSpPr>
              <a:xfrm>
                <a:off x="2430468" y="2536041"/>
                <a:ext cx="644676" cy="193720"/>
                <a:chOff x="2430468" y="2536041"/>
                <a:chExt cx="644676" cy="193720"/>
              </a:xfrm>
            </p:grpSpPr>
            <p:sp>
              <p:nvSpPr>
                <p:cNvPr id="91" name="Google Shape;91;p13"/>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13"/>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 Core Blue">
  <p:cSld name="CUSTOM">
    <p:spTree>
      <p:nvGrpSpPr>
        <p:cNvPr id="1" name="Shape 102"/>
        <p:cNvGrpSpPr/>
        <p:nvPr/>
      </p:nvGrpSpPr>
      <p:grpSpPr>
        <a:xfrm>
          <a:off x="0" y="0"/>
          <a:ext cx="0" cy="0"/>
          <a:chOff x="0" y="0"/>
          <a:chExt cx="0" cy="0"/>
        </a:xfrm>
      </p:grpSpPr>
      <p:sp>
        <p:nvSpPr>
          <p:cNvPr id="103" name="Google Shape;103;p15"/>
          <p:cNvSpPr/>
          <p:nvPr/>
        </p:nvSpPr>
        <p:spPr>
          <a:xfrm>
            <a:off x="50" y="0"/>
            <a:ext cx="9144000" cy="4524000"/>
          </a:xfrm>
          <a:prstGeom prst="rect">
            <a:avLst/>
          </a:prstGeom>
          <a:solidFill>
            <a:schemeClr val="accent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cxnSp>
        <p:nvCxnSpPr>
          <p:cNvPr id="104" name="Google Shape;104;p15"/>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105" name="Google Shape;105;p15"/>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06" name="Google Shape;106;p15"/>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rgbClr val="FFFFFF"/>
                </a:solidFill>
                <a:latin typeface="Google Sans"/>
                <a:ea typeface="Google Sans"/>
                <a:cs typeface="Google Sans"/>
                <a:sym typeface="Google Sans"/>
              </a:rPr>
              <a:t>Proprietary + Confidential</a:t>
            </a:r>
            <a:endParaRPr sz="600" i="0" u="none" strike="noStrike" cap="none">
              <a:solidFill>
                <a:srgbClr val="FFFFFF"/>
              </a:solidFill>
              <a:latin typeface="Google Sans"/>
              <a:ea typeface="Google Sans"/>
              <a:cs typeface="Google Sans"/>
              <a:sym typeface="Google Sans"/>
            </a:endParaRPr>
          </a:p>
        </p:txBody>
      </p:sp>
      <p:pic>
        <p:nvPicPr>
          <p:cNvPr id="107" name="Google Shape;107;p15"/>
          <p:cNvPicPr preferRelativeResize="0"/>
          <p:nvPr/>
        </p:nvPicPr>
        <p:blipFill rotWithShape="1">
          <a:blip r:embed="rId2">
            <a:alphaModFix/>
          </a:blip>
          <a:srcRect l="23821"/>
          <a:stretch/>
        </p:blipFill>
        <p:spPr>
          <a:xfrm>
            <a:off x="169152" y="4725313"/>
            <a:ext cx="877824" cy="182880"/>
          </a:xfrm>
          <a:prstGeom prst="rect">
            <a:avLst/>
          </a:prstGeom>
          <a:noFill/>
          <a:ln>
            <a:noFill/>
          </a:ln>
        </p:spPr>
      </p:pic>
      <p:sp>
        <p:nvSpPr>
          <p:cNvPr id="108" name="Google Shape;108;p15"/>
          <p:cNvSpPr txBox="1"/>
          <p:nvPr/>
        </p:nvSpPr>
        <p:spPr>
          <a:xfrm>
            <a:off x="3439650" y="4659240"/>
            <a:ext cx="2264700" cy="31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9999"/>
                </a:solidFill>
                <a:latin typeface="Google Sans"/>
                <a:ea typeface="Google Sans"/>
                <a:cs typeface="Google Sans"/>
                <a:sym typeface="Google Sans"/>
              </a:rPr>
              <a:t>UNCLASSIFIED</a:t>
            </a:r>
            <a:endParaRPr sz="1200" b="1">
              <a:solidFill>
                <a:srgbClr val="999999"/>
              </a:solidFill>
              <a:latin typeface="Google Sans"/>
              <a:ea typeface="Google Sans"/>
              <a:cs typeface="Google Sans"/>
              <a:sym typeface="Google Sans"/>
            </a:endParaRPr>
          </a:p>
        </p:txBody>
      </p:sp>
      <p:sp>
        <p:nvSpPr>
          <p:cNvPr id="109" name="Google Shape;109;p15"/>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lvl1pPr lvl="0" algn="ctr" rtl="0">
              <a:buNone/>
              <a:defRPr sz="1200">
                <a:solidFill>
                  <a:srgbClr val="999999"/>
                </a:solidFill>
                <a:latin typeface="Google Sans"/>
                <a:ea typeface="Google Sans"/>
                <a:cs typeface="Google Sans"/>
                <a:sym typeface="Google Sans"/>
              </a:defRPr>
            </a:lvl1pPr>
            <a:lvl2pPr lvl="1" algn="ctr" rtl="0">
              <a:buNone/>
              <a:defRPr sz="1200">
                <a:solidFill>
                  <a:srgbClr val="999999"/>
                </a:solidFill>
                <a:latin typeface="Google Sans"/>
                <a:ea typeface="Google Sans"/>
                <a:cs typeface="Google Sans"/>
                <a:sym typeface="Google Sans"/>
              </a:defRPr>
            </a:lvl2pPr>
            <a:lvl3pPr lvl="2" algn="ctr" rtl="0">
              <a:buNone/>
              <a:defRPr sz="1200">
                <a:solidFill>
                  <a:srgbClr val="999999"/>
                </a:solidFill>
                <a:latin typeface="Google Sans"/>
                <a:ea typeface="Google Sans"/>
                <a:cs typeface="Google Sans"/>
                <a:sym typeface="Google Sans"/>
              </a:defRPr>
            </a:lvl3pPr>
            <a:lvl4pPr lvl="3" algn="ctr" rtl="0">
              <a:buNone/>
              <a:defRPr sz="1200">
                <a:solidFill>
                  <a:srgbClr val="999999"/>
                </a:solidFill>
                <a:latin typeface="Google Sans"/>
                <a:ea typeface="Google Sans"/>
                <a:cs typeface="Google Sans"/>
                <a:sym typeface="Google Sans"/>
              </a:defRPr>
            </a:lvl4pPr>
            <a:lvl5pPr lvl="4" algn="ctr" rtl="0">
              <a:buNone/>
              <a:defRPr sz="1200">
                <a:solidFill>
                  <a:srgbClr val="999999"/>
                </a:solidFill>
                <a:latin typeface="Google Sans"/>
                <a:ea typeface="Google Sans"/>
                <a:cs typeface="Google Sans"/>
                <a:sym typeface="Google Sans"/>
              </a:defRPr>
            </a:lvl5pPr>
            <a:lvl6pPr lvl="5" algn="ctr" rtl="0">
              <a:buNone/>
              <a:defRPr sz="1200">
                <a:solidFill>
                  <a:srgbClr val="999999"/>
                </a:solidFill>
                <a:latin typeface="Google Sans"/>
                <a:ea typeface="Google Sans"/>
                <a:cs typeface="Google Sans"/>
                <a:sym typeface="Google Sans"/>
              </a:defRPr>
            </a:lvl6pPr>
            <a:lvl7pPr lvl="6" algn="ctr" rtl="0">
              <a:buNone/>
              <a:defRPr sz="1200">
                <a:solidFill>
                  <a:srgbClr val="999999"/>
                </a:solidFill>
                <a:latin typeface="Google Sans"/>
                <a:ea typeface="Google Sans"/>
                <a:cs typeface="Google Sans"/>
                <a:sym typeface="Google Sans"/>
              </a:defRPr>
            </a:lvl7pPr>
            <a:lvl8pPr lvl="7" algn="ctr" rtl="0">
              <a:buNone/>
              <a:defRPr sz="1200">
                <a:solidFill>
                  <a:srgbClr val="999999"/>
                </a:solidFill>
                <a:latin typeface="Google Sans"/>
                <a:ea typeface="Google Sans"/>
                <a:cs typeface="Google Sans"/>
                <a:sym typeface="Google Sans"/>
              </a:defRPr>
            </a:lvl8pPr>
            <a:lvl9pPr lvl="8" algn="ctr" rtl="0">
              <a:buNone/>
              <a:defRPr sz="1200">
                <a:solidFill>
                  <a:srgbClr val="999999"/>
                </a:solidFill>
                <a:latin typeface="Google Sans"/>
                <a:ea typeface="Google Sans"/>
                <a:cs typeface="Google Sans"/>
                <a:sym typeface="Google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ody Slide - Blue">
  <p:cSld name="TITLE_2">
    <p:spTree>
      <p:nvGrpSpPr>
        <p:cNvPr id="1" name="Shape 110"/>
        <p:cNvGrpSpPr/>
        <p:nvPr/>
      </p:nvGrpSpPr>
      <p:grpSpPr>
        <a:xfrm>
          <a:off x="0" y="0"/>
          <a:ext cx="0" cy="0"/>
          <a:chOff x="0" y="0"/>
          <a:chExt cx="0" cy="0"/>
        </a:xfrm>
      </p:grpSpPr>
      <p:sp>
        <p:nvSpPr>
          <p:cNvPr id="111" name="Google Shape;111;p16"/>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112" name="Google Shape;112;p16"/>
          <p:cNvGrpSpPr/>
          <p:nvPr/>
        </p:nvGrpSpPr>
        <p:grpSpPr>
          <a:xfrm>
            <a:off x="244313" y="4736592"/>
            <a:ext cx="1209300" cy="335713"/>
            <a:chOff x="7933338" y="4725288"/>
            <a:chExt cx="1209300" cy="335713"/>
          </a:xfrm>
        </p:grpSpPr>
        <p:sp>
          <p:nvSpPr>
            <p:cNvPr id="113" name="Google Shape;113;p16"/>
            <p:cNvSpPr txBox="1"/>
            <p:nvPr/>
          </p:nvSpPr>
          <p:spPr>
            <a:xfrm>
              <a:off x="7933338" y="4878000"/>
              <a:ext cx="1209300" cy="1830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rgbClr val="B7B7B7"/>
                  </a:solidFill>
                  <a:latin typeface="Google Sans"/>
                  <a:ea typeface="Google Sans"/>
                  <a:cs typeface="Google Sans"/>
                  <a:sym typeface="Google Sans"/>
                </a:rPr>
                <a:t>Proprietary + Confidential</a:t>
              </a:r>
              <a:endParaRPr sz="600" i="0" u="none" strike="noStrike" cap="none">
                <a:solidFill>
                  <a:srgbClr val="B7B7B7"/>
                </a:solidFill>
                <a:latin typeface="Google Sans"/>
                <a:ea typeface="Google Sans"/>
                <a:cs typeface="Google Sans"/>
                <a:sym typeface="Google Sans"/>
              </a:endParaRPr>
            </a:p>
          </p:txBody>
        </p:sp>
        <p:pic>
          <p:nvPicPr>
            <p:cNvPr id="114" name="Google Shape;114;p16"/>
            <p:cNvPicPr preferRelativeResize="0"/>
            <p:nvPr/>
          </p:nvPicPr>
          <p:blipFill rotWithShape="1">
            <a:blip r:embed="rId2">
              <a:alphaModFix/>
            </a:blip>
            <a:srcRect l="23821"/>
            <a:stretch/>
          </p:blipFill>
          <p:spPr>
            <a:xfrm>
              <a:off x="7933352" y="4725288"/>
              <a:ext cx="877824" cy="182880"/>
            </a:xfrm>
            <a:prstGeom prst="rect">
              <a:avLst/>
            </a:prstGeom>
            <a:noFill/>
            <a:ln>
              <a:noFill/>
            </a:ln>
          </p:spPr>
        </p:pic>
      </p:grpSp>
      <p:sp>
        <p:nvSpPr>
          <p:cNvPr id="115" name="Google Shape;115;p16"/>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lvl1pPr lvl="0" algn="ctr" rtl="0">
              <a:buNone/>
              <a:defRPr sz="1200">
                <a:solidFill>
                  <a:srgbClr val="999999"/>
                </a:solidFill>
                <a:latin typeface="Google Sans"/>
                <a:ea typeface="Google Sans"/>
                <a:cs typeface="Google Sans"/>
                <a:sym typeface="Google Sans"/>
              </a:defRPr>
            </a:lvl1pPr>
            <a:lvl2pPr lvl="1" algn="ctr" rtl="0">
              <a:buNone/>
              <a:defRPr sz="1200">
                <a:solidFill>
                  <a:srgbClr val="999999"/>
                </a:solidFill>
                <a:latin typeface="Google Sans"/>
                <a:ea typeface="Google Sans"/>
                <a:cs typeface="Google Sans"/>
                <a:sym typeface="Google Sans"/>
              </a:defRPr>
            </a:lvl2pPr>
            <a:lvl3pPr lvl="2" algn="ctr" rtl="0">
              <a:buNone/>
              <a:defRPr sz="1200">
                <a:solidFill>
                  <a:srgbClr val="999999"/>
                </a:solidFill>
                <a:latin typeface="Google Sans"/>
                <a:ea typeface="Google Sans"/>
                <a:cs typeface="Google Sans"/>
                <a:sym typeface="Google Sans"/>
              </a:defRPr>
            </a:lvl3pPr>
            <a:lvl4pPr lvl="3" algn="ctr" rtl="0">
              <a:buNone/>
              <a:defRPr sz="1200">
                <a:solidFill>
                  <a:srgbClr val="999999"/>
                </a:solidFill>
                <a:latin typeface="Google Sans"/>
                <a:ea typeface="Google Sans"/>
                <a:cs typeface="Google Sans"/>
                <a:sym typeface="Google Sans"/>
              </a:defRPr>
            </a:lvl4pPr>
            <a:lvl5pPr lvl="4" algn="ctr" rtl="0">
              <a:buNone/>
              <a:defRPr sz="1200">
                <a:solidFill>
                  <a:srgbClr val="999999"/>
                </a:solidFill>
                <a:latin typeface="Google Sans"/>
                <a:ea typeface="Google Sans"/>
                <a:cs typeface="Google Sans"/>
                <a:sym typeface="Google Sans"/>
              </a:defRPr>
            </a:lvl5pPr>
            <a:lvl6pPr lvl="5" algn="ctr" rtl="0">
              <a:buNone/>
              <a:defRPr sz="1200">
                <a:solidFill>
                  <a:srgbClr val="999999"/>
                </a:solidFill>
                <a:latin typeface="Google Sans"/>
                <a:ea typeface="Google Sans"/>
                <a:cs typeface="Google Sans"/>
                <a:sym typeface="Google Sans"/>
              </a:defRPr>
            </a:lvl6pPr>
            <a:lvl7pPr lvl="6" algn="ctr" rtl="0">
              <a:buNone/>
              <a:defRPr sz="1200">
                <a:solidFill>
                  <a:srgbClr val="999999"/>
                </a:solidFill>
                <a:latin typeface="Google Sans"/>
                <a:ea typeface="Google Sans"/>
                <a:cs typeface="Google Sans"/>
                <a:sym typeface="Google Sans"/>
              </a:defRPr>
            </a:lvl7pPr>
            <a:lvl8pPr lvl="7" algn="ctr" rtl="0">
              <a:buNone/>
              <a:defRPr sz="1200">
                <a:solidFill>
                  <a:srgbClr val="999999"/>
                </a:solidFill>
                <a:latin typeface="Google Sans"/>
                <a:ea typeface="Google Sans"/>
                <a:cs typeface="Google Sans"/>
                <a:sym typeface="Google Sans"/>
              </a:defRPr>
            </a:lvl8pPr>
            <a:lvl9pPr lvl="8" algn="ctr" rtl="0">
              <a:buNone/>
              <a:defRPr sz="1200">
                <a:solidFill>
                  <a:srgbClr val="999999"/>
                </a:solidFill>
                <a:latin typeface="Google Sans"/>
                <a:ea typeface="Google Sans"/>
                <a:cs typeface="Google Sans"/>
                <a:sym typeface="Google Sans"/>
              </a:defRPr>
            </a:lvl9pPr>
          </a:lstStyle>
          <a:p>
            <a:pPr marL="0" lvl="0" indent="0" algn="ctr" rtl="0">
              <a:spcBef>
                <a:spcPts val="0"/>
              </a:spcBef>
              <a:spcAft>
                <a:spcPts val="0"/>
              </a:spcAft>
              <a:buNone/>
            </a:pPr>
            <a:fld id="{00000000-1234-1234-1234-123412341234}" type="slidenum">
              <a:rPr lang="en"/>
              <a:t>‹#›</a:t>
            </a:fld>
            <a:endParaRPr/>
          </a:p>
        </p:txBody>
      </p:sp>
      <p:sp>
        <p:nvSpPr>
          <p:cNvPr id="116" name="Google Shape;116;p16"/>
          <p:cNvSpPr txBox="1"/>
          <p:nvPr/>
        </p:nvSpPr>
        <p:spPr>
          <a:xfrm>
            <a:off x="3439650" y="4659240"/>
            <a:ext cx="2264700" cy="31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9999"/>
                </a:solidFill>
                <a:latin typeface="Google Sans"/>
                <a:ea typeface="Google Sans"/>
                <a:cs typeface="Google Sans"/>
                <a:sym typeface="Google Sans"/>
              </a:rPr>
              <a:t>UNCLASSIFIED</a:t>
            </a:r>
            <a:endParaRPr sz="1200" b="1">
              <a:solidFill>
                <a:srgbClr val="999999"/>
              </a:solidFill>
              <a:latin typeface="Google Sans"/>
              <a:ea typeface="Google Sans"/>
              <a:cs typeface="Google Sans"/>
              <a:sym typeface="Googl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 Core Yellow">
  <p:cSld name="CUSTOM_1">
    <p:spTree>
      <p:nvGrpSpPr>
        <p:cNvPr id="1" name="Shape 117"/>
        <p:cNvGrpSpPr/>
        <p:nvPr/>
      </p:nvGrpSpPr>
      <p:grpSpPr>
        <a:xfrm>
          <a:off x="0" y="0"/>
          <a:ext cx="0" cy="0"/>
          <a:chOff x="0" y="0"/>
          <a:chExt cx="0" cy="0"/>
        </a:xfrm>
      </p:grpSpPr>
      <p:sp>
        <p:nvSpPr>
          <p:cNvPr id="118" name="Google Shape;118;p17"/>
          <p:cNvSpPr/>
          <p:nvPr/>
        </p:nvSpPr>
        <p:spPr>
          <a:xfrm>
            <a:off x="50" y="0"/>
            <a:ext cx="9144000" cy="4524000"/>
          </a:xfrm>
          <a:prstGeom prst="rect">
            <a:avLst/>
          </a:prstGeom>
          <a:solidFill>
            <a:srgbClr val="FBBC0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19" name="Google Shape;119;p17"/>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20" name="Google Shape;120;p17"/>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rgbClr val="FFFFFF"/>
                </a:solidFill>
                <a:latin typeface="Google Sans"/>
                <a:ea typeface="Google Sans"/>
                <a:cs typeface="Google Sans"/>
                <a:sym typeface="Google Sans"/>
              </a:rPr>
              <a:t>Proprietary + Confidential</a:t>
            </a:r>
            <a:endParaRPr sz="600" i="0" u="none" strike="noStrike" cap="none">
              <a:solidFill>
                <a:srgbClr val="FFFFFF"/>
              </a:solidFill>
              <a:latin typeface="Google Sans"/>
              <a:ea typeface="Google Sans"/>
              <a:cs typeface="Google Sans"/>
              <a:sym typeface="Google Sans"/>
            </a:endParaRPr>
          </a:p>
        </p:txBody>
      </p:sp>
      <p:cxnSp>
        <p:nvCxnSpPr>
          <p:cNvPr id="121" name="Google Shape;121;p17"/>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122" name="Google Shape;122;p17"/>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lvl1pPr lvl="0" algn="ctr" rtl="0">
              <a:buNone/>
              <a:defRPr sz="1200">
                <a:solidFill>
                  <a:srgbClr val="999999"/>
                </a:solidFill>
                <a:latin typeface="Google Sans"/>
                <a:ea typeface="Google Sans"/>
                <a:cs typeface="Google Sans"/>
                <a:sym typeface="Google Sans"/>
              </a:defRPr>
            </a:lvl1pPr>
            <a:lvl2pPr lvl="1" algn="ctr" rtl="0">
              <a:buNone/>
              <a:defRPr sz="1200">
                <a:solidFill>
                  <a:srgbClr val="999999"/>
                </a:solidFill>
                <a:latin typeface="Google Sans"/>
                <a:ea typeface="Google Sans"/>
                <a:cs typeface="Google Sans"/>
                <a:sym typeface="Google Sans"/>
              </a:defRPr>
            </a:lvl2pPr>
            <a:lvl3pPr lvl="2" algn="ctr" rtl="0">
              <a:buNone/>
              <a:defRPr sz="1200">
                <a:solidFill>
                  <a:srgbClr val="999999"/>
                </a:solidFill>
                <a:latin typeface="Google Sans"/>
                <a:ea typeface="Google Sans"/>
                <a:cs typeface="Google Sans"/>
                <a:sym typeface="Google Sans"/>
              </a:defRPr>
            </a:lvl3pPr>
            <a:lvl4pPr lvl="3" algn="ctr" rtl="0">
              <a:buNone/>
              <a:defRPr sz="1200">
                <a:solidFill>
                  <a:srgbClr val="999999"/>
                </a:solidFill>
                <a:latin typeface="Google Sans"/>
                <a:ea typeface="Google Sans"/>
                <a:cs typeface="Google Sans"/>
                <a:sym typeface="Google Sans"/>
              </a:defRPr>
            </a:lvl4pPr>
            <a:lvl5pPr lvl="4" algn="ctr" rtl="0">
              <a:buNone/>
              <a:defRPr sz="1200">
                <a:solidFill>
                  <a:srgbClr val="999999"/>
                </a:solidFill>
                <a:latin typeface="Google Sans"/>
                <a:ea typeface="Google Sans"/>
                <a:cs typeface="Google Sans"/>
                <a:sym typeface="Google Sans"/>
              </a:defRPr>
            </a:lvl5pPr>
            <a:lvl6pPr lvl="5" algn="ctr" rtl="0">
              <a:buNone/>
              <a:defRPr sz="1200">
                <a:solidFill>
                  <a:srgbClr val="999999"/>
                </a:solidFill>
                <a:latin typeface="Google Sans"/>
                <a:ea typeface="Google Sans"/>
                <a:cs typeface="Google Sans"/>
                <a:sym typeface="Google Sans"/>
              </a:defRPr>
            </a:lvl6pPr>
            <a:lvl7pPr lvl="6" algn="ctr" rtl="0">
              <a:buNone/>
              <a:defRPr sz="1200">
                <a:solidFill>
                  <a:srgbClr val="999999"/>
                </a:solidFill>
                <a:latin typeface="Google Sans"/>
                <a:ea typeface="Google Sans"/>
                <a:cs typeface="Google Sans"/>
                <a:sym typeface="Google Sans"/>
              </a:defRPr>
            </a:lvl7pPr>
            <a:lvl8pPr lvl="7" algn="ctr" rtl="0">
              <a:buNone/>
              <a:defRPr sz="1200">
                <a:solidFill>
                  <a:srgbClr val="999999"/>
                </a:solidFill>
                <a:latin typeface="Google Sans"/>
                <a:ea typeface="Google Sans"/>
                <a:cs typeface="Google Sans"/>
                <a:sym typeface="Google Sans"/>
              </a:defRPr>
            </a:lvl8pPr>
            <a:lvl9pPr lvl="8" algn="ctr" rtl="0">
              <a:buNone/>
              <a:defRPr sz="1200">
                <a:solidFill>
                  <a:srgbClr val="999999"/>
                </a:solidFill>
                <a:latin typeface="Google Sans"/>
                <a:ea typeface="Google Sans"/>
                <a:cs typeface="Google Sans"/>
                <a:sym typeface="Google Sans"/>
              </a:defRPr>
            </a:lvl9pPr>
          </a:lstStyle>
          <a:p>
            <a:pPr marL="0" lvl="0" indent="0" algn="ctr" rtl="0">
              <a:spcBef>
                <a:spcPts val="0"/>
              </a:spcBef>
              <a:spcAft>
                <a:spcPts val="0"/>
              </a:spcAft>
              <a:buNone/>
            </a:pPr>
            <a:fld id="{00000000-1234-1234-1234-123412341234}" type="slidenum">
              <a:rPr lang="en"/>
              <a:t>‹#›</a:t>
            </a:fld>
            <a:endParaRPr/>
          </a:p>
        </p:txBody>
      </p:sp>
      <p:sp>
        <p:nvSpPr>
          <p:cNvPr id="123" name="Google Shape;123;p17"/>
          <p:cNvSpPr txBox="1"/>
          <p:nvPr/>
        </p:nvSpPr>
        <p:spPr>
          <a:xfrm>
            <a:off x="3439650" y="4659240"/>
            <a:ext cx="2264700" cy="31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9999"/>
                </a:solidFill>
                <a:latin typeface="Google Sans"/>
                <a:ea typeface="Google Sans"/>
                <a:cs typeface="Google Sans"/>
                <a:sym typeface="Google Sans"/>
              </a:rPr>
              <a:t>UNCLASSIFIED</a:t>
            </a:r>
            <a:endParaRPr sz="1200" b="1">
              <a:solidFill>
                <a:srgbClr val="999999"/>
              </a:solidFill>
              <a:latin typeface="Google Sans"/>
              <a:ea typeface="Google Sans"/>
              <a:cs typeface="Google Sans"/>
              <a:sym typeface="Google Sans"/>
            </a:endParaRPr>
          </a:p>
        </p:txBody>
      </p:sp>
      <p:pic>
        <p:nvPicPr>
          <p:cNvPr id="124" name="Google Shape;124;p17"/>
          <p:cNvPicPr preferRelativeResize="0"/>
          <p:nvPr/>
        </p:nvPicPr>
        <p:blipFill rotWithShape="1">
          <a:blip r:embed="rId2">
            <a:alphaModFix/>
          </a:blip>
          <a:srcRect l="23821"/>
          <a:stretch/>
        </p:blipFill>
        <p:spPr>
          <a:xfrm>
            <a:off x="169152" y="4725313"/>
            <a:ext cx="877824" cy="1828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ody Slide - Yellow">
  <p:cSld name="TITLE_2_1">
    <p:spTree>
      <p:nvGrpSpPr>
        <p:cNvPr id="1" name="Shape 125"/>
        <p:cNvGrpSpPr/>
        <p:nvPr/>
      </p:nvGrpSpPr>
      <p:grpSpPr>
        <a:xfrm>
          <a:off x="0" y="0"/>
          <a:ext cx="0" cy="0"/>
          <a:chOff x="0" y="0"/>
          <a:chExt cx="0" cy="0"/>
        </a:xfrm>
      </p:grpSpPr>
      <p:sp>
        <p:nvSpPr>
          <p:cNvPr id="126" name="Google Shape;126;p18"/>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27" name="Google Shape;127;p18"/>
          <p:cNvSpPr/>
          <p:nvPr/>
        </p:nvSpPr>
        <p:spPr>
          <a:xfrm>
            <a:off x="-22468" y="235365"/>
            <a:ext cx="57900" cy="4672800"/>
          </a:xfrm>
          <a:prstGeom prst="rect">
            <a:avLst/>
          </a:prstGeom>
          <a:solidFill>
            <a:srgbClr val="FBBC0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28" name="Google Shape;128;p18"/>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lvl1pPr lvl="0" algn="ctr" rtl="0">
              <a:buNone/>
              <a:defRPr sz="1200">
                <a:solidFill>
                  <a:srgbClr val="999999"/>
                </a:solidFill>
                <a:latin typeface="Google Sans"/>
                <a:ea typeface="Google Sans"/>
                <a:cs typeface="Google Sans"/>
                <a:sym typeface="Google Sans"/>
              </a:defRPr>
            </a:lvl1pPr>
            <a:lvl2pPr lvl="1" algn="ctr" rtl="0">
              <a:buNone/>
              <a:defRPr sz="1200">
                <a:solidFill>
                  <a:srgbClr val="999999"/>
                </a:solidFill>
                <a:latin typeface="Google Sans"/>
                <a:ea typeface="Google Sans"/>
                <a:cs typeface="Google Sans"/>
                <a:sym typeface="Google Sans"/>
              </a:defRPr>
            </a:lvl2pPr>
            <a:lvl3pPr lvl="2" algn="ctr" rtl="0">
              <a:buNone/>
              <a:defRPr sz="1200">
                <a:solidFill>
                  <a:srgbClr val="999999"/>
                </a:solidFill>
                <a:latin typeface="Google Sans"/>
                <a:ea typeface="Google Sans"/>
                <a:cs typeface="Google Sans"/>
                <a:sym typeface="Google Sans"/>
              </a:defRPr>
            </a:lvl3pPr>
            <a:lvl4pPr lvl="3" algn="ctr" rtl="0">
              <a:buNone/>
              <a:defRPr sz="1200">
                <a:solidFill>
                  <a:srgbClr val="999999"/>
                </a:solidFill>
                <a:latin typeface="Google Sans"/>
                <a:ea typeface="Google Sans"/>
                <a:cs typeface="Google Sans"/>
                <a:sym typeface="Google Sans"/>
              </a:defRPr>
            </a:lvl4pPr>
            <a:lvl5pPr lvl="4" algn="ctr" rtl="0">
              <a:buNone/>
              <a:defRPr sz="1200">
                <a:solidFill>
                  <a:srgbClr val="999999"/>
                </a:solidFill>
                <a:latin typeface="Google Sans"/>
                <a:ea typeface="Google Sans"/>
                <a:cs typeface="Google Sans"/>
                <a:sym typeface="Google Sans"/>
              </a:defRPr>
            </a:lvl5pPr>
            <a:lvl6pPr lvl="5" algn="ctr" rtl="0">
              <a:buNone/>
              <a:defRPr sz="1200">
                <a:solidFill>
                  <a:srgbClr val="999999"/>
                </a:solidFill>
                <a:latin typeface="Google Sans"/>
                <a:ea typeface="Google Sans"/>
                <a:cs typeface="Google Sans"/>
                <a:sym typeface="Google Sans"/>
              </a:defRPr>
            </a:lvl6pPr>
            <a:lvl7pPr lvl="6" algn="ctr" rtl="0">
              <a:buNone/>
              <a:defRPr sz="1200">
                <a:solidFill>
                  <a:srgbClr val="999999"/>
                </a:solidFill>
                <a:latin typeface="Google Sans"/>
                <a:ea typeface="Google Sans"/>
                <a:cs typeface="Google Sans"/>
                <a:sym typeface="Google Sans"/>
              </a:defRPr>
            </a:lvl7pPr>
            <a:lvl8pPr lvl="7" algn="ctr" rtl="0">
              <a:buNone/>
              <a:defRPr sz="1200">
                <a:solidFill>
                  <a:srgbClr val="999999"/>
                </a:solidFill>
                <a:latin typeface="Google Sans"/>
                <a:ea typeface="Google Sans"/>
                <a:cs typeface="Google Sans"/>
                <a:sym typeface="Google Sans"/>
              </a:defRPr>
            </a:lvl8pPr>
            <a:lvl9pPr lvl="8" algn="ctr" rtl="0">
              <a:buNone/>
              <a:defRPr sz="1200">
                <a:solidFill>
                  <a:srgbClr val="999999"/>
                </a:solidFill>
                <a:latin typeface="Google Sans"/>
                <a:ea typeface="Google Sans"/>
                <a:cs typeface="Google Sans"/>
                <a:sym typeface="Google Sans"/>
              </a:defRPr>
            </a:lvl9pPr>
          </a:lstStyle>
          <a:p>
            <a:pPr marL="0" lvl="0" indent="0" algn="ctr" rtl="0">
              <a:spcBef>
                <a:spcPts val="0"/>
              </a:spcBef>
              <a:spcAft>
                <a:spcPts val="0"/>
              </a:spcAft>
              <a:buNone/>
            </a:pPr>
            <a:fld id="{00000000-1234-1234-1234-123412341234}" type="slidenum">
              <a:rPr lang="en"/>
              <a:t>‹#›</a:t>
            </a:fld>
            <a:endParaRPr/>
          </a:p>
        </p:txBody>
      </p:sp>
      <p:sp>
        <p:nvSpPr>
          <p:cNvPr id="129" name="Google Shape;129;p18"/>
          <p:cNvSpPr txBox="1"/>
          <p:nvPr/>
        </p:nvSpPr>
        <p:spPr>
          <a:xfrm>
            <a:off x="3439650" y="4659240"/>
            <a:ext cx="2264700" cy="31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9999"/>
                </a:solidFill>
                <a:latin typeface="Google Sans"/>
                <a:ea typeface="Google Sans"/>
                <a:cs typeface="Google Sans"/>
                <a:sym typeface="Google Sans"/>
              </a:rPr>
              <a:t>UNCLASSIFIED</a:t>
            </a:r>
            <a:endParaRPr sz="1200" b="1">
              <a:solidFill>
                <a:srgbClr val="999999"/>
              </a:solidFill>
              <a:latin typeface="Google Sans"/>
              <a:ea typeface="Google Sans"/>
              <a:cs typeface="Google Sans"/>
              <a:sym typeface="Google Sans"/>
            </a:endParaRPr>
          </a:p>
        </p:txBody>
      </p:sp>
      <p:grpSp>
        <p:nvGrpSpPr>
          <p:cNvPr id="130" name="Google Shape;130;p18"/>
          <p:cNvGrpSpPr/>
          <p:nvPr/>
        </p:nvGrpSpPr>
        <p:grpSpPr>
          <a:xfrm>
            <a:off x="244313" y="4727448"/>
            <a:ext cx="1209300" cy="335713"/>
            <a:chOff x="7933338" y="4725288"/>
            <a:chExt cx="1209300" cy="335713"/>
          </a:xfrm>
        </p:grpSpPr>
        <p:sp>
          <p:nvSpPr>
            <p:cNvPr id="131" name="Google Shape;131;p18"/>
            <p:cNvSpPr txBox="1"/>
            <p:nvPr/>
          </p:nvSpPr>
          <p:spPr>
            <a:xfrm>
              <a:off x="7933338" y="4878000"/>
              <a:ext cx="1209300" cy="1830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rgbClr val="B7B7B7"/>
                  </a:solidFill>
                  <a:latin typeface="Google Sans"/>
                  <a:ea typeface="Google Sans"/>
                  <a:cs typeface="Google Sans"/>
                  <a:sym typeface="Google Sans"/>
                </a:rPr>
                <a:t>Proprietary + Confidential</a:t>
              </a:r>
              <a:endParaRPr sz="600" i="0" u="none" strike="noStrike" cap="none">
                <a:solidFill>
                  <a:srgbClr val="B7B7B7"/>
                </a:solidFill>
                <a:latin typeface="Google Sans"/>
                <a:ea typeface="Google Sans"/>
                <a:cs typeface="Google Sans"/>
                <a:sym typeface="Google Sans"/>
              </a:endParaRPr>
            </a:p>
          </p:txBody>
        </p:sp>
        <p:pic>
          <p:nvPicPr>
            <p:cNvPr id="132" name="Google Shape;132;p18"/>
            <p:cNvPicPr preferRelativeResize="0"/>
            <p:nvPr/>
          </p:nvPicPr>
          <p:blipFill rotWithShape="1">
            <a:blip r:embed="rId2">
              <a:alphaModFix/>
            </a:blip>
            <a:srcRect l="23821"/>
            <a:stretch/>
          </p:blipFill>
          <p:spPr>
            <a:xfrm>
              <a:off x="7933352" y="4725288"/>
              <a:ext cx="877824" cy="18288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 Core Green">
  <p:cSld name="CUSTOM_1_1">
    <p:spTree>
      <p:nvGrpSpPr>
        <p:cNvPr id="1" name="Shape 133"/>
        <p:cNvGrpSpPr/>
        <p:nvPr/>
      </p:nvGrpSpPr>
      <p:grpSpPr>
        <a:xfrm>
          <a:off x="0" y="0"/>
          <a:ext cx="0" cy="0"/>
          <a:chOff x="0" y="0"/>
          <a:chExt cx="0" cy="0"/>
        </a:xfrm>
      </p:grpSpPr>
      <p:sp>
        <p:nvSpPr>
          <p:cNvPr id="134" name="Google Shape;134;p19"/>
          <p:cNvSpPr/>
          <p:nvPr/>
        </p:nvSpPr>
        <p:spPr>
          <a:xfrm>
            <a:off x="50" y="0"/>
            <a:ext cx="9144000" cy="45240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35" name="Google Shape;135;p19"/>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36" name="Google Shape;136;p19"/>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rgbClr val="FFFFFF"/>
                </a:solidFill>
                <a:latin typeface="Google Sans"/>
                <a:ea typeface="Google Sans"/>
                <a:cs typeface="Google Sans"/>
                <a:sym typeface="Google Sans"/>
              </a:rPr>
              <a:t>Proprietary + Confidential</a:t>
            </a:r>
            <a:endParaRPr sz="600" i="0" u="none" strike="noStrike" cap="none">
              <a:solidFill>
                <a:srgbClr val="FFFFFF"/>
              </a:solidFill>
              <a:latin typeface="Google Sans"/>
              <a:ea typeface="Google Sans"/>
              <a:cs typeface="Google Sans"/>
              <a:sym typeface="Google Sans"/>
            </a:endParaRPr>
          </a:p>
        </p:txBody>
      </p:sp>
      <p:cxnSp>
        <p:nvCxnSpPr>
          <p:cNvPr id="137" name="Google Shape;137;p19"/>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138" name="Google Shape;138;p19"/>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lvl1pPr lvl="0" algn="ctr" rtl="0">
              <a:buNone/>
              <a:defRPr sz="1200">
                <a:solidFill>
                  <a:srgbClr val="999999"/>
                </a:solidFill>
                <a:latin typeface="Google Sans"/>
                <a:ea typeface="Google Sans"/>
                <a:cs typeface="Google Sans"/>
                <a:sym typeface="Google Sans"/>
              </a:defRPr>
            </a:lvl1pPr>
            <a:lvl2pPr lvl="1" algn="ctr" rtl="0">
              <a:buNone/>
              <a:defRPr sz="1200">
                <a:solidFill>
                  <a:srgbClr val="999999"/>
                </a:solidFill>
                <a:latin typeface="Google Sans"/>
                <a:ea typeface="Google Sans"/>
                <a:cs typeface="Google Sans"/>
                <a:sym typeface="Google Sans"/>
              </a:defRPr>
            </a:lvl2pPr>
            <a:lvl3pPr lvl="2" algn="ctr" rtl="0">
              <a:buNone/>
              <a:defRPr sz="1200">
                <a:solidFill>
                  <a:srgbClr val="999999"/>
                </a:solidFill>
                <a:latin typeface="Google Sans"/>
                <a:ea typeface="Google Sans"/>
                <a:cs typeface="Google Sans"/>
                <a:sym typeface="Google Sans"/>
              </a:defRPr>
            </a:lvl3pPr>
            <a:lvl4pPr lvl="3" algn="ctr" rtl="0">
              <a:buNone/>
              <a:defRPr sz="1200">
                <a:solidFill>
                  <a:srgbClr val="999999"/>
                </a:solidFill>
                <a:latin typeface="Google Sans"/>
                <a:ea typeface="Google Sans"/>
                <a:cs typeface="Google Sans"/>
                <a:sym typeface="Google Sans"/>
              </a:defRPr>
            </a:lvl4pPr>
            <a:lvl5pPr lvl="4" algn="ctr" rtl="0">
              <a:buNone/>
              <a:defRPr sz="1200">
                <a:solidFill>
                  <a:srgbClr val="999999"/>
                </a:solidFill>
                <a:latin typeface="Google Sans"/>
                <a:ea typeface="Google Sans"/>
                <a:cs typeface="Google Sans"/>
                <a:sym typeface="Google Sans"/>
              </a:defRPr>
            </a:lvl5pPr>
            <a:lvl6pPr lvl="5" algn="ctr" rtl="0">
              <a:buNone/>
              <a:defRPr sz="1200">
                <a:solidFill>
                  <a:srgbClr val="999999"/>
                </a:solidFill>
                <a:latin typeface="Google Sans"/>
                <a:ea typeface="Google Sans"/>
                <a:cs typeface="Google Sans"/>
                <a:sym typeface="Google Sans"/>
              </a:defRPr>
            </a:lvl6pPr>
            <a:lvl7pPr lvl="6" algn="ctr" rtl="0">
              <a:buNone/>
              <a:defRPr sz="1200">
                <a:solidFill>
                  <a:srgbClr val="999999"/>
                </a:solidFill>
                <a:latin typeface="Google Sans"/>
                <a:ea typeface="Google Sans"/>
                <a:cs typeface="Google Sans"/>
                <a:sym typeface="Google Sans"/>
              </a:defRPr>
            </a:lvl7pPr>
            <a:lvl8pPr lvl="7" algn="ctr" rtl="0">
              <a:buNone/>
              <a:defRPr sz="1200">
                <a:solidFill>
                  <a:srgbClr val="999999"/>
                </a:solidFill>
                <a:latin typeface="Google Sans"/>
                <a:ea typeface="Google Sans"/>
                <a:cs typeface="Google Sans"/>
                <a:sym typeface="Google Sans"/>
              </a:defRPr>
            </a:lvl8pPr>
            <a:lvl9pPr lvl="8" algn="ctr" rtl="0">
              <a:buNone/>
              <a:defRPr sz="1200">
                <a:solidFill>
                  <a:srgbClr val="999999"/>
                </a:solidFill>
                <a:latin typeface="Google Sans"/>
                <a:ea typeface="Google Sans"/>
                <a:cs typeface="Google Sans"/>
                <a:sym typeface="Google Sans"/>
              </a:defRPr>
            </a:lvl9pPr>
          </a:lstStyle>
          <a:p>
            <a:pPr marL="0" lvl="0" indent="0" algn="ctr" rtl="0">
              <a:spcBef>
                <a:spcPts val="0"/>
              </a:spcBef>
              <a:spcAft>
                <a:spcPts val="0"/>
              </a:spcAft>
              <a:buNone/>
            </a:pPr>
            <a:fld id="{00000000-1234-1234-1234-123412341234}" type="slidenum">
              <a:rPr lang="en"/>
              <a:t>‹#›</a:t>
            </a:fld>
            <a:endParaRPr/>
          </a:p>
        </p:txBody>
      </p:sp>
      <p:sp>
        <p:nvSpPr>
          <p:cNvPr id="139" name="Google Shape;139;p19"/>
          <p:cNvSpPr txBox="1"/>
          <p:nvPr/>
        </p:nvSpPr>
        <p:spPr>
          <a:xfrm>
            <a:off x="3439650" y="4659240"/>
            <a:ext cx="2264700" cy="31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9999"/>
                </a:solidFill>
                <a:latin typeface="Google Sans"/>
                <a:ea typeface="Google Sans"/>
                <a:cs typeface="Google Sans"/>
                <a:sym typeface="Google Sans"/>
              </a:rPr>
              <a:t>UNCLASSIFIED</a:t>
            </a:r>
            <a:endParaRPr sz="1200" b="1">
              <a:solidFill>
                <a:srgbClr val="999999"/>
              </a:solidFill>
              <a:latin typeface="Google Sans"/>
              <a:ea typeface="Google Sans"/>
              <a:cs typeface="Google Sans"/>
              <a:sym typeface="Google Sans"/>
            </a:endParaRPr>
          </a:p>
        </p:txBody>
      </p:sp>
      <p:pic>
        <p:nvPicPr>
          <p:cNvPr id="140" name="Google Shape;140;p19"/>
          <p:cNvPicPr preferRelativeResize="0"/>
          <p:nvPr/>
        </p:nvPicPr>
        <p:blipFill rotWithShape="1">
          <a:blip r:embed="rId2">
            <a:alphaModFix/>
          </a:blip>
          <a:srcRect l="23821"/>
          <a:stretch/>
        </p:blipFill>
        <p:spPr>
          <a:xfrm>
            <a:off x="169152" y="4725313"/>
            <a:ext cx="877824" cy="1828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ody Slide - Green">
  <p:cSld name="TITLE_2_1_1">
    <p:spTree>
      <p:nvGrpSpPr>
        <p:cNvPr id="1" name="Shape 141"/>
        <p:cNvGrpSpPr/>
        <p:nvPr/>
      </p:nvGrpSpPr>
      <p:grpSpPr>
        <a:xfrm>
          <a:off x="0" y="0"/>
          <a:ext cx="0" cy="0"/>
          <a:chOff x="0" y="0"/>
          <a:chExt cx="0" cy="0"/>
        </a:xfrm>
      </p:grpSpPr>
      <p:sp>
        <p:nvSpPr>
          <p:cNvPr id="142" name="Google Shape;142;p20"/>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43" name="Google Shape;143;p20"/>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44" name="Google Shape;144;p20"/>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lvl1pPr lvl="0" algn="ctr" rtl="0">
              <a:buNone/>
              <a:defRPr sz="1200">
                <a:solidFill>
                  <a:srgbClr val="999999"/>
                </a:solidFill>
                <a:latin typeface="Google Sans"/>
                <a:ea typeface="Google Sans"/>
                <a:cs typeface="Google Sans"/>
                <a:sym typeface="Google Sans"/>
              </a:defRPr>
            </a:lvl1pPr>
            <a:lvl2pPr lvl="1" algn="ctr" rtl="0">
              <a:buNone/>
              <a:defRPr sz="1200">
                <a:solidFill>
                  <a:srgbClr val="999999"/>
                </a:solidFill>
                <a:latin typeface="Google Sans"/>
                <a:ea typeface="Google Sans"/>
                <a:cs typeface="Google Sans"/>
                <a:sym typeface="Google Sans"/>
              </a:defRPr>
            </a:lvl2pPr>
            <a:lvl3pPr lvl="2" algn="ctr" rtl="0">
              <a:buNone/>
              <a:defRPr sz="1200">
                <a:solidFill>
                  <a:srgbClr val="999999"/>
                </a:solidFill>
                <a:latin typeface="Google Sans"/>
                <a:ea typeface="Google Sans"/>
                <a:cs typeface="Google Sans"/>
                <a:sym typeface="Google Sans"/>
              </a:defRPr>
            </a:lvl3pPr>
            <a:lvl4pPr lvl="3" algn="ctr" rtl="0">
              <a:buNone/>
              <a:defRPr sz="1200">
                <a:solidFill>
                  <a:srgbClr val="999999"/>
                </a:solidFill>
                <a:latin typeface="Google Sans"/>
                <a:ea typeface="Google Sans"/>
                <a:cs typeface="Google Sans"/>
                <a:sym typeface="Google Sans"/>
              </a:defRPr>
            </a:lvl4pPr>
            <a:lvl5pPr lvl="4" algn="ctr" rtl="0">
              <a:buNone/>
              <a:defRPr sz="1200">
                <a:solidFill>
                  <a:srgbClr val="999999"/>
                </a:solidFill>
                <a:latin typeface="Google Sans"/>
                <a:ea typeface="Google Sans"/>
                <a:cs typeface="Google Sans"/>
                <a:sym typeface="Google Sans"/>
              </a:defRPr>
            </a:lvl5pPr>
            <a:lvl6pPr lvl="5" algn="ctr" rtl="0">
              <a:buNone/>
              <a:defRPr sz="1200">
                <a:solidFill>
                  <a:srgbClr val="999999"/>
                </a:solidFill>
                <a:latin typeface="Google Sans"/>
                <a:ea typeface="Google Sans"/>
                <a:cs typeface="Google Sans"/>
                <a:sym typeface="Google Sans"/>
              </a:defRPr>
            </a:lvl6pPr>
            <a:lvl7pPr lvl="6" algn="ctr" rtl="0">
              <a:buNone/>
              <a:defRPr sz="1200">
                <a:solidFill>
                  <a:srgbClr val="999999"/>
                </a:solidFill>
                <a:latin typeface="Google Sans"/>
                <a:ea typeface="Google Sans"/>
                <a:cs typeface="Google Sans"/>
                <a:sym typeface="Google Sans"/>
              </a:defRPr>
            </a:lvl7pPr>
            <a:lvl8pPr lvl="7" algn="ctr" rtl="0">
              <a:buNone/>
              <a:defRPr sz="1200">
                <a:solidFill>
                  <a:srgbClr val="999999"/>
                </a:solidFill>
                <a:latin typeface="Google Sans"/>
                <a:ea typeface="Google Sans"/>
                <a:cs typeface="Google Sans"/>
                <a:sym typeface="Google Sans"/>
              </a:defRPr>
            </a:lvl8pPr>
            <a:lvl9pPr lvl="8" algn="ctr" rtl="0">
              <a:buNone/>
              <a:defRPr sz="1200">
                <a:solidFill>
                  <a:srgbClr val="999999"/>
                </a:solidFill>
                <a:latin typeface="Google Sans"/>
                <a:ea typeface="Google Sans"/>
                <a:cs typeface="Google Sans"/>
                <a:sym typeface="Google Sans"/>
              </a:defRPr>
            </a:lvl9pPr>
          </a:lstStyle>
          <a:p>
            <a:pPr marL="0" lvl="0" indent="0" algn="ctr" rtl="0">
              <a:spcBef>
                <a:spcPts val="0"/>
              </a:spcBef>
              <a:spcAft>
                <a:spcPts val="0"/>
              </a:spcAft>
              <a:buNone/>
            </a:pPr>
            <a:fld id="{00000000-1234-1234-1234-123412341234}" type="slidenum">
              <a:rPr lang="en"/>
              <a:t>‹#›</a:t>
            </a:fld>
            <a:endParaRPr/>
          </a:p>
        </p:txBody>
      </p:sp>
      <p:sp>
        <p:nvSpPr>
          <p:cNvPr id="145" name="Google Shape;145;p20"/>
          <p:cNvSpPr txBox="1"/>
          <p:nvPr/>
        </p:nvSpPr>
        <p:spPr>
          <a:xfrm>
            <a:off x="3439650" y="4659240"/>
            <a:ext cx="2264700" cy="31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9999"/>
                </a:solidFill>
                <a:latin typeface="Google Sans"/>
                <a:ea typeface="Google Sans"/>
                <a:cs typeface="Google Sans"/>
                <a:sym typeface="Google Sans"/>
              </a:rPr>
              <a:t>UNCLASSIFIED</a:t>
            </a:r>
            <a:endParaRPr sz="1200" b="1">
              <a:solidFill>
                <a:srgbClr val="999999"/>
              </a:solidFill>
              <a:latin typeface="Google Sans"/>
              <a:ea typeface="Google Sans"/>
              <a:cs typeface="Google Sans"/>
              <a:sym typeface="Google Sans"/>
            </a:endParaRPr>
          </a:p>
        </p:txBody>
      </p:sp>
      <p:grpSp>
        <p:nvGrpSpPr>
          <p:cNvPr id="146" name="Google Shape;146;p20"/>
          <p:cNvGrpSpPr/>
          <p:nvPr/>
        </p:nvGrpSpPr>
        <p:grpSpPr>
          <a:xfrm>
            <a:off x="244313" y="4727448"/>
            <a:ext cx="1209300" cy="335713"/>
            <a:chOff x="7933338" y="4725288"/>
            <a:chExt cx="1209300" cy="335713"/>
          </a:xfrm>
        </p:grpSpPr>
        <p:sp>
          <p:nvSpPr>
            <p:cNvPr id="147" name="Google Shape;147;p20"/>
            <p:cNvSpPr txBox="1"/>
            <p:nvPr/>
          </p:nvSpPr>
          <p:spPr>
            <a:xfrm>
              <a:off x="7933338" y="4878000"/>
              <a:ext cx="1209300" cy="1830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rgbClr val="B7B7B7"/>
                  </a:solidFill>
                  <a:latin typeface="Google Sans"/>
                  <a:ea typeface="Google Sans"/>
                  <a:cs typeface="Google Sans"/>
                  <a:sym typeface="Google Sans"/>
                </a:rPr>
                <a:t>Proprietary + Confidential</a:t>
              </a:r>
              <a:endParaRPr sz="600" i="0" u="none" strike="noStrike" cap="none">
                <a:solidFill>
                  <a:srgbClr val="B7B7B7"/>
                </a:solidFill>
                <a:latin typeface="Google Sans"/>
                <a:ea typeface="Google Sans"/>
                <a:cs typeface="Google Sans"/>
                <a:sym typeface="Google Sans"/>
              </a:endParaRPr>
            </a:p>
          </p:txBody>
        </p:sp>
        <p:pic>
          <p:nvPicPr>
            <p:cNvPr id="148" name="Google Shape;148;p20"/>
            <p:cNvPicPr preferRelativeResize="0"/>
            <p:nvPr/>
          </p:nvPicPr>
          <p:blipFill rotWithShape="1">
            <a:blip r:embed="rId2">
              <a:alphaModFix/>
            </a:blip>
            <a:srcRect l="23821"/>
            <a:stretch/>
          </p:blipFill>
          <p:spPr>
            <a:xfrm>
              <a:off x="7933352" y="4725288"/>
              <a:ext cx="877824" cy="18288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 Core Red">
  <p:cSld name="CUSTOM_1_1_1">
    <p:spTree>
      <p:nvGrpSpPr>
        <p:cNvPr id="1" name="Shape 149"/>
        <p:cNvGrpSpPr/>
        <p:nvPr/>
      </p:nvGrpSpPr>
      <p:grpSpPr>
        <a:xfrm>
          <a:off x="0" y="0"/>
          <a:ext cx="0" cy="0"/>
          <a:chOff x="0" y="0"/>
          <a:chExt cx="0" cy="0"/>
        </a:xfrm>
      </p:grpSpPr>
      <p:sp>
        <p:nvSpPr>
          <p:cNvPr id="150" name="Google Shape;150;p21"/>
          <p:cNvSpPr/>
          <p:nvPr/>
        </p:nvSpPr>
        <p:spPr>
          <a:xfrm>
            <a:off x="50" y="0"/>
            <a:ext cx="9144000" cy="45240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51" name="Google Shape;151;p21"/>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52" name="Google Shape;152;p21"/>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rgbClr val="FFFFFF"/>
                </a:solidFill>
                <a:latin typeface="Google Sans"/>
                <a:ea typeface="Google Sans"/>
                <a:cs typeface="Google Sans"/>
                <a:sym typeface="Google Sans"/>
              </a:rPr>
              <a:t>Proprietary + Confidential</a:t>
            </a:r>
            <a:endParaRPr sz="600" i="0" u="none" strike="noStrike" cap="none">
              <a:solidFill>
                <a:srgbClr val="FFFFFF"/>
              </a:solidFill>
              <a:latin typeface="Google Sans"/>
              <a:ea typeface="Google Sans"/>
              <a:cs typeface="Google Sans"/>
              <a:sym typeface="Google Sans"/>
            </a:endParaRPr>
          </a:p>
        </p:txBody>
      </p:sp>
      <p:cxnSp>
        <p:nvCxnSpPr>
          <p:cNvPr id="153" name="Google Shape;153;p21"/>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154" name="Google Shape;154;p21"/>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lvl1pPr lvl="0" algn="ctr" rtl="0">
              <a:buNone/>
              <a:defRPr sz="1200">
                <a:solidFill>
                  <a:srgbClr val="999999"/>
                </a:solidFill>
                <a:latin typeface="Google Sans"/>
                <a:ea typeface="Google Sans"/>
                <a:cs typeface="Google Sans"/>
                <a:sym typeface="Google Sans"/>
              </a:defRPr>
            </a:lvl1pPr>
            <a:lvl2pPr lvl="1" algn="ctr" rtl="0">
              <a:buNone/>
              <a:defRPr sz="1200">
                <a:solidFill>
                  <a:srgbClr val="999999"/>
                </a:solidFill>
                <a:latin typeface="Google Sans"/>
                <a:ea typeface="Google Sans"/>
                <a:cs typeface="Google Sans"/>
                <a:sym typeface="Google Sans"/>
              </a:defRPr>
            </a:lvl2pPr>
            <a:lvl3pPr lvl="2" algn="ctr" rtl="0">
              <a:buNone/>
              <a:defRPr sz="1200">
                <a:solidFill>
                  <a:srgbClr val="999999"/>
                </a:solidFill>
                <a:latin typeface="Google Sans"/>
                <a:ea typeface="Google Sans"/>
                <a:cs typeface="Google Sans"/>
                <a:sym typeface="Google Sans"/>
              </a:defRPr>
            </a:lvl3pPr>
            <a:lvl4pPr lvl="3" algn="ctr" rtl="0">
              <a:buNone/>
              <a:defRPr sz="1200">
                <a:solidFill>
                  <a:srgbClr val="999999"/>
                </a:solidFill>
                <a:latin typeface="Google Sans"/>
                <a:ea typeface="Google Sans"/>
                <a:cs typeface="Google Sans"/>
                <a:sym typeface="Google Sans"/>
              </a:defRPr>
            </a:lvl4pPr>
            <a:lvl5pPr lvl="4" algn="ctr" rtl="0">
              <a:buNone/>
              <a:defRPr sz="1200">
                <a:solidFill>
                  <a:srgbClr val="999999"/>
                </a:solidFill>
                <a:latin typeface="Google Sans"/>
                <a:ea typeface="Google Sans"/>
                <a:cs typeface="Google Sans"/>
                <a:sym typeface="Google Sans"/>
              </a:defRPr>
            </a:lvl5pPr>
            <a:lvl6pPr lvl="5" algn="ctr" rtl="0">
              <a:buNone/>
              <a:defRPr sz="1200">
                <a:solidFill>
                  <a:srgbClr val="999999"/>
                </a:solidFill>
                <a:latin typeface="Google Sans"/>
                <a:ea typeface="Google Sans"/>
                <a:cs typeface="Google Sans"/>
                <a:sym typeface="Google Sans"/>
              </a:defRPr>
            </a:lvl6pPr>
            <a:lvl7pPr lvl="6" algn="ctr" rtl="0">
              <a:buNone/>
              <a:defRPr sz="1200">
                <a:solidFill>
                  <a:srgbClr val="999999"/>
                </a:solidFill>
                <a:latin typeface="Google Sans"/>
                <a:ea typeface="Google Sans"/>
                <a:cs typeface="Google Sans"/>
                <a:sym typeface="Google Sans"/>
              </a:defRPr>
            </a:lvl7pPr>
            <a:lvl8pPr lvl="7" algn="ctr" rtl="0">
              <a:buNone/>
              <a:defRPr sz="1200">
                <a:solidFill>
                  <a:srgbClr val="999999"/>
                </a:solidFill>
                <a:latin typeface="Google Sans"/>
                <a:ea typeface="Google Sans"/>
                <a:cs typeface="Google Sans"/>
                <a:sym typeface="Google Sans"/>
              </a:defRPr>
            </a:lvl8pPr>
            <a:lvl9pPr lvl="8" algn="ctr" rtl="0">
              <a:buNone/>
              <a:defRPr sz="1200">
                <a:solidFill>
                  <a:srgbClr val="999999"/>
                </a:solidFill>
                <a:latin typeface="Google Sans"/>
                <a:ea typeface="Google Sans"/>
                <a:cs typeface="Google Sans"/>
                <a:sym typeface="Google Sans"/>
              </a:defRPr>
            </a:lvl9pPr>
          </a:lstStyle>
          <a:p>
            <a:pPr marL="0" lvl="0" indent="0" algn="ctr" rtl="0">
              <a:spcBef>
                <a:spcPts val="0"/>
              </a:spcBef>
              <a:spcAft>
                <a:spcPts val="0"/>
              </a:spcAft>
              <a:buNone/>
            </a:pPr>
            <a:fld id="{00000000-1234-1234-1234-123412341234}" type="slidenum">
              <a:rPr lang="en"/>
              <a:t>‹#›</a:t>
            </a:fld>
            <a:endParaRPr/>
          </a:p>
        </p:txBody>
      </p:sp>
      <p:sp>
        <p:nvSpPr>
          <p:cNvPr id="155" name="Google Shape;155;p21"/>
          <p:cNvSpPr txBox="1"/>
          <p:nvPr/>
        </p:nvSpPr>
        <p:spPr>
          <a:xfrm>
            <a:off x="3439650" y="4659240"/>
            <a:ext cx="2264700" cy="31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9999"/>
                </a:solidFill>
                <a:latin typeface="Google Sans"/>
                <a:ea typeface="Google Sans"/>
                <a:cs typeface="Google Sans"/>
                <a:sym typeface="Google Sans"/>
              </a:rPr>
              <a:t>UNCLASSIFIED</a:t>
            </a:r>
            <a:endParaRPr sz="1200" b="1">
              <a:solidFill>
                <a:srgbClr val="999999"/>
              </a:solidFill>
              <a:latin typeface="Google Sans"/>
              <a:ea typeface="Google Sans"/>
              <a:cs typeface="Google Sans"/>
              <a:sym typeface="Google Sans"/>
            </a:endParaRPr>
          </a:p>
        </p:txBody>
      </p:sp>
      <p:pic>
        <p:nvPicPr>
          <p:cNvPr id="156" name="Google Shape;156;p21"/>
          <p:cNvPicPr preferRelativeResize="0"/>
          <p:nvPr/>
        </p:nvPicPr>
        <p:blipFill rotWithShape="1">
          <a:blip r:embed="rId2">
            <a:alphaModFix/>
          </a:blip>
          <a:srcRect l="23821"/>
          <a:stretch/>
        </p:blipFill>
        <p:spPr>
          <a:xfrm>
            <a:off x="169152" y="4725313"/>
            <a:ext cx="877824" cy="1828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0"/>
        <p:cNvGrpSpPr/>
        <p:nvPr/>
      </p:nvGrpSpPr>
      <p:grpSpPr>
        <a:xfrm>
          <a:off x="0" y="0"/>
          <a:ext cx="0" cy="0"/>
          <a:chOff x="0" y="0"/>
          <a:chExt cx="0" cy="0"/>
        </a:xfrm>
      </p:grpSpPr>
      <p:sp>
        <p:nvSpPr>
          <p:cNvPr id="31" name="Google Shape;31;p3"/>
          <p:cNvSpPr/>
          <p:nvPr/>
        </p:nvSpPr>
        <p:spPr>
          <a:xfrm>
            <a:off x="75" y="4636400"/>
            <a:ext cx="9144000" cy="50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3"/>
          <p:cNvGrpSpPr/>
          <p:nvPr/>
        </p:nvGrpSpPr>
        <p:grpSpPr>
          <a:xfrm>
            <a:off x="176223" y="4848071"/>
            <a:ext cx="532885" cy="173631"/>
            <a:chOff x="0" y="0"/>
            <a:chExt cx="2077525" cy="676925"/>
          </a:xfrm>
        </p:grpSpPr>
        <p:sp>
          <p:nvSpPr>
            <p:cNvPr id="33" name="Google Shape;33;p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 name="Google Shape;34;p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 name="Google Shape;35;p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 name="Google Shape;36;p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 name="Google Shape;37;p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 name="Google Shape;38;p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
        <p:nvSpPr>
          <p:cNvPr id="39" name="Google Shape;39;p3"/>
          <p:cNvSpPr txBox="1"/>
          <p:nvPr/>
        </p:nvSpPr>
        <p:spPr>
          <a:xfrm>
            <a:off x="5085675" y="4796225"/>
            <a:ext cx="35610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chemeClr val="lt1"/>
                </a:solidFill>
                <a:latin typeface="Roboto"/>
                <a:ea typeface="Roboto"/>
                <a:cs typeface="Roboto"/>
                <a:sym typeface="Roboto"/>
              </a:rPr>
              <a:t>Confidential + Proprietary</a:t>
            </a:r>
            <a:endParaRPr sz="600">
              <a:solidFill>
                <a:schemeClr val="lt1"/>
              </a:solidFill>
              <a:latin typeface="Roboto"/>
              <a:ea typeface="Roboto"/>
              <a:cs typeface="Roboto"/>
              <a:sym typeface="Roboto"/>
            </a:endParaRPr>
          </a:p>
        </p:txBody>
      </p:sp>
      <p:sp>
        <p:nvSpPr>
          <p:cNvPr id="40" name="Google Shape;40;p3"/>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1" name="Google Shape;41;p3"/>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3" name="Picture 12">
            <a:extLst>
              <a:ext uri="{FF2B5EF4-FFF2-40B4-BE49-F238E27FC236}">
                <a16:creationId xmlns:a16="http://schemas.microsoft.com/office/drawing/2014/main" id="{74A968B2-1098-7640-9D71-409AC3F6C27B}"/>
              </a:ext>
            </a:extLst>
          </p:cNvPr>
          <p:cNvPicPr>
            <a:picLocks noChangeAspect="1"/>
          </p:cNvPicPr>
          <p:nvPr userDrawn="1"/>
        </p:nvPicPr>
        <p:blipFill>
          <a:blip r:embed="rId2"/>
          <a:stretch>
            <a:fillRect/>
          </a:stretch>
        </p:blipFill>
        <p:spPr>
          <a:xfrm>
            <a:off x="780560" y="4757427"/>
            <a:ext cx="354496" cy="35449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ody Slide - Red">
  <p:cSld name="TITLE_2_1_1_1">
    <p:spTree>
      <p:nvGrpSpPr>
        <p:cNvPr id="1" name="Shape 157"/>
        <p:cNvGrpSpPr/>
        <p:nvPr/>
      </p:nvGrpSpPr>
      <p:grpSpPr>
        <a:xfrm>
          <a:off x="0" y="0"/>
          <a:ext cx="0" cy="0"/>
          <a:chOff x="0" y="0"/>
          <a:chExt cx="0" cy="0"/>
        </a:xfrm>
      </p:grpSpPr>
      <p:sp>
        <p:nvSpPr>
          <p:cNvPr id="158" name="Google Shape;158;p2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59" name="Google Shape;159;p22"/>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60" name="Google Shape;160;p22"/>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lvl1pPr lvl="0" algn="ctr" rtl="0">
              <a:buNone/>
              <a:defRPr sz="1200">
                <a:solidFill>
                  <a:srgbClr val="999999"/>
                </a:solidFill>
                <a:latin typeface="Google Sans"/>
                <a:ea typeface="Google Sans"/>
                <a:cs typeface="Google Sans"/>
                <a:sym typeface="Google Sans"/>
              </a:defRPr>
            </a:lvl1pPr>
            <a:lvl2pPr lvl="1" algn="ctr" rtl="0">
              <a:buNone/>
              <a:defRPr sz="1200">
                <a:solidFill>
                  <a:srgbClr val="999999"/>
                </a:solidFill>
                <a:latin typeface="Google Sans"/>
                <a:ea typeface="Google Sans"/>
                <a:cs typeface="Google Sans"/>
                <a:sym typeface="Google Sans"/>
              </a:defRPr>
            </a:lvl2pPr>
            <a:lvl3pPr lvl="2" algn="ctr" rtl="0">
              <a:buNone/>
              <a:defRPr sz="1200">
                <a:solidFill>
                  <a:srgbClr val="999999"/>
                </a:solidFill>
                <a:latin typeface="Google Sans"/>
                <a:ea typeface="Google Sans"/>
                <a:cs typeface="Google Sans"/>
                <a:sym typeface="Google Sans"/>
              </a:defRPr>
            </a:lvl3pPr>
            <a:lvl4pPr lvl="3" algn="ctr" rtl="0">
              <a:buNone/>
              <a:defRPr sz="1200">
                <a:solidFill>
                  <a:srgbClr val="999999"/>
                </a:solidFill>
                <a:latin typeface="Google Sans"/>
                <a:ea typeface="Google Sans"/>
                <a:cs typeface="Google Sans"/>
                <a:sym typeface="Google Sans"/>
              </a:defRPr>
            </a:lvl4pPr>
            <a:lvl5pPr lvl="4" algn="ctr" rtl="0">
              <a:buNone/>
              <a:defRPr sz="1200">
                <a:solidFill>
                  <a:srgbClr val="999999"/>
                </a:solidFill>
                <a:latin typeface="Google Sans"/>
                <a:ea typeface="Google Sans"/>
                <a:cs typeface="Google Sans"/>
                <a:sym typeface="Google Sans"/>
              </a:defRPr>
            </a:lvl5pPr>
            <a:lvl6pPr lvl="5" algn="ctr" rtl="0">
              <a:buNone/>
              <a:defRPr sz="1200">
                <a:solidFill>
                  <a:srgbClr val="999999"/>
                </a:solidFill>
                <a:latin typeface="Google Sans"/>
                <a:ea typeface="Google Sans"/>
                <a:cs typeface="Google Sans"/>
                <a:sym typeface="Google Sans"/>
              </a:defRPr>
            </a:lvl6pPr>
            <a:lvl7pPr lvl="6" algn="ctr" rtl="0">
              <a:buNone/>
              <a:defRPr sz="1200">
                <a:solidFill>
                  <a:srgbClr val="999999"/>
                </a:solidFill>
                <a:latin typeface="Google Sans"/>
                <a:ea typeface="Google Sans"/>
                <a:cs typeface="Google Sans"/>
                <a:sym typeface="Google Sans"/>
              </a:defRPr>
            </a:lvl7pPr>
            <a:lvl8pPr lvl="7" algn="ctr" rtl="0">
              <a:buNone/>
              <a:defRPr sz="1200">
                <a:solidFill>
                  <a:srgbClr val="999999"/>
                </a:solidFill>
                <a:latin typeface="Google Sans"/>
                <a:ea typeface="Google Sans"/>
                <a:cs typeface="Google Sans"/>
                <a:sym typeface="Google Sans"/>
              </a:defRPr>
            </a:lvl8pPr>
            <a:lvl9pPr lvl="8" algn="ctr" rtl="0">
              <a:buNone/>
              <a:defRPr sz="1200">
                <a:solidFill>
                  <a:srgbClr val="999999"/>
                </a:solidFill>
                <a:latin typeface="Google Sans"/>
                <a:ea typeface="Google Sans"/>
                <a:cs typeface="Google Sans"/>
                <a:sym typeface="Google Sans"/>
              </a:defRPr>
            </a:lvl9pPr>
          </a:lstStyle>
          <a:p>
            <a:pPr marL="0" lvl="0" indent="0" algn="ctr" rtl="0">
              <a:spcBef>
                <a:spcPts val="0"/>
              </a:spcBef>
              <a:spcAft>
                <a:spcPts val="0"/>
              </a:spcAft>
              <a:buNone/>
            </a:pPr>
            <a:fld id="{00000000-1234-1234-1234-123412341234}" type="slidenum">
              <a:rPr lang="en"/>
              <a:t>‹#›</a:t>
            </a:fld>
            <a:endParaRPr/>
          </a:p>
        </p:txBody>
      </p:sp>
      <p:sp>
        <p:nvSpPr>
          <p:cNvPr id="161" name="Google Shape;161;p22"/>
          <p:cNvSpPr txBox="1"/>
          <p:nvPr/>
        </p:nvSpPr>
        <p:spPr>
          <a:xfrm>
            <a:off x="3439650" y="4659240"/>
            <a:ext cx="2264700" cy="31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999999"/>
                </a:solidFill>
                <a:latin typeface="Google Sans"/>
                <a:ea typeface="Google Sans"/>
                <a:cs typeface="Google Sans"/>
                <a:sym typeface="Google Sans"/>
              </a:rPr>
              <a:t>UNCLASSIFIED</a:t>
            </a:r>
            <a:endParaRPr sz="1200" b="1">
              <a:solidFill>
                <a:srgbClr val="999999"/>
              </a:solidFill>
              <a:latin typeface="Google Sans"/>
              <a:ea typeface="Google Sans"/>
              <a:cs typeface="Google Sans"/>
              <a:sym typeface="Google Sans"/>
            </a:endParaRPr>
          </a:p>
        </p:txBody>
      </p:sp>
      <p:grpSp>
        <p:nvGrpSpPr>
          <p:cNvPr id="162" name="Google Shape;162;p22"/>
          <p:cNvGrpSpPr/>
          <p:nvPr/>
        </p:nvGrpSpPr>
        <p:grpSpPr>
          <a:xfrm>
            <a:off x="244313" y="4727448"/>
            <a:ext cx="1209300" cy="335713"/>
            <a:chOff x="7933338" y="4725288"/>
            <a:chExt cx="1209300" cy="335713"/>
          </a:xfrm>
        </p:grpSpPr>
        <p:sp>
          <p:nvSpPr>
            <p:cNvPr id="163" name="Google Shape;163;p22"/>
            <p:cNvSpPr txBox="1"/>
            <p:nvPr/>
          </p:nvSpPr>
          <p:spPr>
            <a:xfrm>
              <a:off x="7933338" y="4878000"/>
              <a:ext cx="1209300" cy="1830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rgbClr val="B7B7B7"/>
                  </a:solidFill>
                  <a:latin typeface="Google Sans"/>
                  <a:ea typeface="Google Sans"/>
                  <a:cs typeface="Google Sans"/>
                  <a:sym typeface="Google Sans"/>
                </a:rPr>
                <a:t>Proprietary + Confidential</a:t>
              </a:r>
              <a:endParaRPr sz="600" i="0" u="none" strike="noStrike" cap="none">
                <a:solidFill>
                  <a:srgbClr val="B7B7B7"/>
                </a:solidFill>
                <a:latin typeface="Google Sans"/>
                <a:ea typeface="Google Sans"/>
                <a:cs typeface="Google Sans"/>
                <a:sym typeface="Google Sans"/>
              </a:endParaRPr>
            </a:p>
          </p:txBody>
        </p:sp>
        <p:pic>
          <p:nvPicPr>
            <p:cNvPr id="164" name="Google Shape;164;p22"/>
            <p:cNvPicPr preferRelativeResize="0"/>
            <p:nvPr/>
          </p:nvPicPr>
          <p:blipFill rotWithShape="1">
            <a:blip r:embed="rId2">
              <a:alphaModFix/>
            </a:blip>
            <a:srcRect l="23821"/>
            <a:stretch/>
          </p:blipFill>
          <p:spPr>
            <a:xfrm>
              <a:off x="7933352" y="4725288"/>
              <a:ext cx="877824" cy="182880"/>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oogle Cover Slide 1">
  <p:cSld name="CUSTOM_2_1_1">
    <p:bg>
      <p:bgPr>
        <a:solidFill>
          <a:srgbClr val="FFFFFF"/>
        </a:solidFill>
        <a:effectLst/>
      </p:bgPr>
    </p:bg>
    <p:spTree>
      <p:nvGrpSpPr>
        <p:cNvPr id="1" name="Shape 165"/>
        <p:cNvGrpSpPr/>
        <p:nvPr/>
      </p:nvGrpSpPr>
      <p:grpSpPr>
        <a:xfrm>
          <a:off x="0" y="0"/>
          <a:ext cx="0" cy="0"/>
          <a:chOff x="0" y="0"/>
          <a:chExt cx="0" cy="0"/>
        </a:xfrm>
      </p:grpSpPr>
      <p:sp>
        <p:nvSpPr>
          <p:cNvPr id="166" name="Google Shape;166;p23"/>
          <p:cNvSpPr txBox="1">
            <a:spLocks noGrp="1"/>
          </p:cNvSpPr>
          <p:nvPr>
            <p:ph type="subTitle" idx="1"/>
          </p:nvPr>
        </p:nvSpPr>
        <p:spPr>
          <a:xfrm>
            <a:off x="422950" y="3288975"/>
            <a:ext cx="78012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a:endParaRPr/>
          </a:p>
        </p:txBody>
      </p:sp>
      <p:sp>
        <p:nvSpPr>
          <p:cNvPr id="167" name="Google Shape;167;p23"/>
          <p:cNvSpPr txBox="1">
            <a:spLocks noGrp="1"/>
          </p:cNvSpPr>
          <p:nvPr>
            <p:ph type="title"/>
          </p:nvPr>
        </p:nvSpPr>
        <p:spPr>
          <a:xfrm>
            <a:off x="392925" y="1049175"/>
            <a:ext cx="7831200" cy="1935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23"/>
          <p:cNvSpPr txBox="1">
            <a:spLocks noGrp="1"/>
          </p:cNvSpPr>
          <p:nvPr>
            <p:ph type="subTitle" idx="2"/>
          </p:nvPr>
        </p:nvSpPr>
        <p:spPr>
          <a:xfrm>
            <a:off x="407950" y="3693600"/>
            <a:ext cx="78312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a:endParaRPr/>
          </a:p>
        </p:txBody>
      </p:sp>
      <p:pic>
        <p:nvPicPr>
          <p:cNvPr id="169" name="Google Shape;169;p23"/>
          <p:cNvPicPr preferRelativeResize="0"/>
          <p:nvPr/>
        </p:nvPicPr>
        <p:blipFill>
          <a:blip r:embed="rId2">
            <a:alphaModFix/>
          </a:blip>
          <a:stretch>
            <a:fillRect/>
          </a:stretch>
        </p:blipFill>
        <p:spPr>
          <a:xfrm>
            <a:off x="295815" y="242783"/>
            <a:ext cx="1584961" cy="457200"/>
          </a:xfrm>
          <a:prstGeom prst="rect">
            <a:avLst/>
          </a:prstGeom>
          <a:noFill/>
          <a:ln>
            <a:noFill/>
          </a:ln>
        </p:spPr>
      </p:pic>
      <p:sp>
        <p:nvSpPr>
          <p:cNvPr id="170" name="Google Shape;170;p23"/>
          <p:cNvSpPr txBox="1"/>
          <p:nvPr/>
        </p:nvSpPr>
        <p:spPr>
          <a:xfrm>
            <a:off x="3439650" y="313877"/>
            <a:ext cx="2264700" cy="31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999999"/>
                </a:solidFill>
                <a:latin typeface="Google Sans"/>
                <a:ea typeface="Google Sans"/>
                <a:cs typeface="Google Sans"/>
                <a:sym typeface="Google Sans"/>
              </a:rPr>
              <a:t>UNCLASSIFIED</a:t>
            </a:r>
            <a:endParaRPr b="1">
              <a:solidFill>
                <a:srgbClr val="999999"/>
              </a:solidFill>
              <a:latin typeface="Google Sans"/>
              <a:ea typeface="Google Sans"/>
              <a:cs typeface="Google Sans"/>
              <a:sym typeface="Google Sans"/>
            </a:endParaRPr>
          </a:p>
        </p:txBody>
      </p:sp>
      <p:sp>
        <p:nvSpPr>
          <p:cNvPr id="171" name="Google Shape;171;p23"/>
          <p:cNvSpPr/>
          <p:nvPr/>
        </p:nvSpPr>
        <p:spPr>
          <a:xfrm>
            <a:off x="0" y="3086100"/>
            <a:ext cx="9144000" cy="205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358580" y="198276"/>
            <a:ext cx="7798458" cy="506021"/>
          </a:xfrm>
        </p:spPr>
        <p:txBody>
          <a:bodyPr/>
          <a:lstStyle>
            <a:lvl1pPr>
              <a:defRPr b="0" i="0">
                <a:latin typeface="Helvetica Neue Light"/>
                <a:cs typeface="Helvetica Neue Light"/>
              </a:defRPr>
            </a:lvl1pPr>
          </a:lstStyle>
          <a:p>
            <a:r>
              <a:rPr lang="en-US"/>
              <a:t>Click to edit Master title style</a:t>
            </a:r>
            <a:endParaRPr lang="en-US" dirty="0"/>
          </a:p>
        </p:txBody>
      </p:sp>
      <p:sp>
        <p:nvSpPr>
          <p:cNvPr id="7" name="Content Placeholder 2"/>
          <p:cNvSpPr>
            <a:spLocks noGrp="1"/>
          </p:cNvSpPr>
          <p:nvPr>
            <p:ph idx="1"/>
          </p:nvPr>
        </p:nvSpPr>
        <p:spPr>
          <a:xfrm>
            <a:off x="358579" y="937919"/>
            <a:ext cx="7798459" cy="3527561"/>
          </a:xfrm>
        </p:spPr>
        <p:txBody>
          <a:bodyPr/>
          <a:lstStyle>
            <a:lvl1pPr marL="172641" indent="-172641">
              <a:defRPr b="0" i="0">
                <a:latin typeface="Helvetica Neue Light"/>
                <a:cs typeface="Helvetica Neue Light"/>
              </a:defRPr>
            </a:lvl1pPr>
            <a:lvl2pPr marL="429816" indent="-172641">
              <a:defRPr b="0" i="0">
                <a:latin typeface="Helvetica Neue Light"/>
                <a:cs typeface="Helvetica Neue Light"/>
              </a:defRPr>
            </a:lvl2pPr>
            <a:lvl3pPr marL="686991" indent="-172641">
              <a:defRPr b="0" i="0">
                <a:latin typeface="Helvetica Neue Light"/>
                <a:cs typeface="Helvetica Neue Light"/>
              </a:defRPr>
            </a:lvl3pPr>
            <a:lvl4pPr marL="944166" indent="-173831">
              <a:defRPr b="0" i="0">
                <a:latin typeface="Helvetica Neue Light"/>
                <a:cs typeface="Helvetica Neue Light"/>
              </a:defRPr>
            </a:lvl4pPr>
            <a:lvl5pPr marL="1200150" indent="-167879">
              <a:defRPr b="0" i="0">
                <a:latin typeface="Helvetica Neue Light"/>
                <a:cs typeface="Helvetica Neue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hape 29"/>
          <p:cNvSpPr/>
          <p:nvPr userDrawn="1"/>
        </p:nvSpPr>
        <p:spPr>
          <a:xfrm>
            <a:off x="0" y="4917185"/>
            <a:ext cx="9144000" cy="226314"/>
          </a:xfrm>
          <a:prstGeom prst="rect">
            <a:avLst/>
          </a:prstGeom>
          <a:solidFill>
            <a:schemeClr val="lt2"/>
          </a:solidFill>
          <a:ln w="9525" cap="flat">
            <a:solidFill>
              <a:srgbClr val="F1F1F1"/>
            </a:solidFill>
            <a:prstDash val="solid"/>
            <a:round/>
            <a:headEnd type="none" w="med" len="med"/>
            <a:tailEnd type="none" w="med" len="med"/>
          </a:ln>
        </p:spPr>
        <p:txBody>
          <a:bodyPr lIns="68569" tIns="34275" rIns="68569" bIns="34275" anchor="ctr" anchorCtr="0">
            <a:noAutofit/>
          </a:bodyPr>
          <a:lstStyle/>
          <a:p>
            <a:endParaRPr sz="1050"/>
          </a:p>
        </p:txBody>
      </p:sp>
      <p:sp>
        <p:nvSpPr>
          <p:cNvPr id="8" name="Slide Number Placeholder 9"/>
          <p:cNvSpPr>
            <a:spLocks noGrp="1"/>
          </p:cNvSpPr>
          <p:nvPr>
            <p:ph type="sldNum" sz="quarter" idx="4"/>
          </p:nvPr>
        </p:nvSpPr>
        <p:spPr>
          <a:xfrm>
            <a:off x="8532103" y="4842860"/>
            <a:ext cx="458891" cy="273844"/>
          </a:xfrm>
          <a:prstGeom prst="rect">
            <a:avLst/>
          </a:prstGeom>
        </p:spPr>
        <p:txBody>
          <a:bodyPr vert="horz" lIns="91398" tIns="45699" rIns="91398" bIns="45699" rtlCol="0" anchor="ctr"/>
          <a:lstStyle>
            <a:lvl1pPr algn="r">
              <a:defRPr sz="750" b="0" i="0" spc="0">
                <a:solidFill>
                  <a:schemeClr val="tx1">
                    <a:lumMod val="40000"/>
                    <a:lumOff val="60000"/>
                  </a:schemeClr>
                </a:solidFill>
                <a:latin typeface="Helvetica Neue Light"/>
                <a:ea typeface="Helvetica Neue Light"/>
                <a:cs typeface="Helvetica Neue Light"/>
              </a:defRPr>
            </a:lvl1pPr>
          </a:lstStyle>
          <a:p>
            <a:pPr defTabSz="342745"/>
            <a:fld id="{B9CF2066-C172-C043-9656-E2597F9B5BE6}" type="slidenum">
              <a:rPr lang="en-US" smtClean="0">
                <a:solidFill>
                  <a:srgbClr val="5A5A5A">
                    <a:lumMod val="40000"/>
                    <a:lumOff val="60000"/>
                  </a:srgbClr>
                </a:solidFill>
              </a:rPr>
              <a:pPr defTabSz="342745"/>
              <a:t>‹#›</a:t>
            </a:fld>
            <a:endParaRPr lang="en-US" dirty="0">
              <a:solidFill>
                <a:srgbClr val="5A5A5A">
                  <a:lumMod val="40000"/>
                  <a:lumOff val="60000"/>
                </a:srgbClr>
              </a:solidFill>
              <a:ea typeface="+mn-ea"/>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219" y="4865849"/>
            <a:ext cx="1899909" cy="232885"/>
          </a:xfrm>
          <a:prstGeom prst="rect">
            <a:avLst/>
          </a:prstGeom>
        </p:spPr>
      </p:pic>
    </p:spTree>
    <p:extLst>
      <p:ext uri="{BB962C8B-B14F-4D97-AF65-F5344CB8AC3E}">
        <p14:creationId xmlns:p14="http://schemas.microsoft.com/office/powerpoint/2010/main" val="3361899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 Column">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58579" y="896570"/>
            <a:ext cx="3943695" cy="3362084"/>
          </a:xfrm>
        </p:spPr>
        <p:txBody>
          <a:bodyPr/>
          <a:lstStyle>
            <a:lvl1pPr>
              <a:defRPr sz="1500">
                <a:latin typeface="+mn-lt"/>
              </a:defRPr>
            </a:lvl1pPr>
            <a:lvl2pPr>
              <a:defRPr sz="1350">
                <a:latin typeface="+mn-lt"/>
              </a:defRPr>
            </a:lvl2pPr>
            <a:lvl3pPr>
              <a:defRPr sz="1200">
                <a:latin typeface="+mn-lt"/>
              </a:defRPr>
            </a:lvl3pPr>
            <a:lvl4pPr>
              <a:defRPr sz="1200">
                <a:latin typeface="+mn-lt"/>
              </a:defRPr>
            </a:lvl4pPr>
            <a:lvl5pPr>
              <a:defRPr sz="1200">
                <a:latin typeface="+mn-lt"/>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4541701" y="896572"/>
            <a:ext cx="4102951" cy="3362084"/>
          </a:xfrm>
        </p:spPr>
        <p:txBody>
          <a:bodyPr/>
          <a:lstStyle>
            <a:lvl1pPr>
              <a:defRPr sz="1500">
                <a:latin typeface="+mn-lt"/>
              </a:defRPr>
            </a:lvl1pPr>
            <a:lvl2pPr>
              <a:defRPr sz="1350">
                <a:latin typeface="+mn-lt"/>
              </a:defRPr>
            </a:lvl2pPr>
            <a:lvl3pPr>
              <a:defRPr sz="1200">
                <a:latin typeface="+mn-lt"/>
              </a:defRPr>
            </a:lvl3pPr>
            <a:lvl4pPr>
              <a:defRPr sz="1200">
                <a:latin typeface="+mn-lt"/>
              </a:defRPr>
            </a:lvl4pPr>
            <a:lvl5pPr>
              <a:defRPr sz="1200">
                <a:latin typeface="+mn-lt"/>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6"/>
          <p:cNvSpPr>
            <a:spLocks noGrp="1"/>
          </p:cNvSpPr>
          <p:nvPr>
            <p:ph type="title"/>
          </p:nvPr>
        </p:nvSpPr>
        <p:spPr>
          <a:xfrm>
            <a:off x="358580" y="198276"/>
            <a:ext cx="7798458" cy="506021"/>
          </a:xfrm>
        </p:spPr>
        <p:txBody>
          <a:bodyPr/>
          <a:lstStyle>
            <a:lvl1pPr>
              <a:defRPr b="0" i="0">
                <a:latin typeface="Helvetica Neue Light"/>
                <a:cs typeface="Helvetica Neue Light"/>
              </a:defRPr>
            </a:lvl1pPr>
          </a:lstStyle>
          <a:p>
            <a:r>
              <a:rPr lang="en-US"/>
              <a:t>Click to edit Master title style</a:t>
            </a:r>
            <a:endParaRPr lang="en-US" dirty="0"/>
          </a:p>
        </p:txBody>
      </p:sp>
      <p:sp>
        <p:nvSpPr>
          <p:cNvPr id="12" name="Slide Number Placeholder 9"/>
          <p:cNvSpPr>
            <a:spLocks noGrp="1"/>
          </p:cNvSpPr>
          <p:nvPr>
            <p:ph type="sldNum" sz="quarter" idx="10"/>
          </p:nvPr>
        </p:nvSpPr>
        <p:spPr>
          <a:xfrm>
            <a:off x="8532103" y="4842860"/>
            <a:ext cx="458891" cy="273844"/>
          </a:xfrm>
          <a:prstGeom prst="rect">
            <a:avLst/>
          </a:prstGeom>
        </p:spPr>
        <p:txBody>
          <a:bodyPr vert="horz" lIns="91398" tIns="45699" rIns="91398" bIns="45699" rtlCol="0" anchor="ctr"/>
          <a:lstStyle>
            <a:lvl1pPr algn="r">
              <a:defRPr sz="750" b="0" i="0" spc="0">
                <a:solidFill>
                  <a:schemeClr val="tx1">
                    <a:lumMod val="40000"/>
                    <a:lumOff val="60000"/>
                  </a:schemeClr>
                </a:solidFill>
                <a:latin typeface="Helvetica Neue Light"/>
                <a:ea typeface="Helvetica Neue Light"/>
                <a:cs typeface="Helvetica Neue Light"/>
              </a:defRPr>
            </a:lvl1pPr>
          </a:lstStyle>
          <a:p>
            <a:pPr defTabSz="342745"/>
            <a:fld id="{B9CF2066-C172-C043-9656-E2597F9B5BE6}" type="slidenum">
              <a:rPr lang="en-US" smtClean="0">
                <a:solidFill>
                  <a:srgbClr val="5A5A5A">
                    <a:lumMod val="40000"/>
                    <a:lumOff val="60000"/>
                  </a:srgbClr>
                </a:solidFill>
              </a:rPr>
              <a:pPr defTabSz="342745"/>
              <a:t>‹#›</a:t>
            </a:fld>
            <a:endParaRPr lang="en-US" dirty="0">
              <a:solidFill>
                <a:srgbClr val="5A5A5A">
                  <a:lumMod val="40000"/>
                  <a:lumOff val="60000"/>
                </a:srgbClr>
              </a:solidFill>
              <a:ea typeface="+mn-ea"/>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219" y="4865849"/>
            <a:ext cx="1899909" cy="232885"/>
          </a:xfrm>
          <a:prstGeom prst="rect">
            <a:avLst/>
          </a:prstGeom>
        </p:spPr>
      </p:pic>
    </p:spTree>
    <p:extLst>
      <p:ext uri="{BB962C8B-B14F-4D97-AF65-F5344CB8AC3E}">
        <p14:creationId xmlns:p14="http://schemas.microsoft.com/office/powerpoint/2010/main" val="2630406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Section Header graphic">
    <p:spTree>
      <p:nvGrpSpPr>
        <p:cNvPr id="1" name=""/>
        <p:cNvGrpSpPr/>
        <p:nvPr/>
      </p:nvGrpSpPr>
      <p:grpSpPr>
        <a:xfrm>
          <a:off x="0" y="0"/>
          <a:ext cx="0" cy="0"/>
          <a:chOff x="0" y="0"/>
          <a:chExt cx="0" cy="0"/>
        </a:xfrm>
      </p:grpSpPr>
      <p:sp>
        <p:nvSpPr>
          <p:cNvPr id="3" name="Title 1"/>
          <p:cNvSpPr>
            <a:spLocks noGrp="1"/>
          </p:cNvSpPr>
          <p:nvPr userDrawn="1">
            <p:ph type="title" hasCustomPrompt="1"/>
          </p:nvPr>
        </p:nvSpPr>
        <p:spPr>
          <a:xfrm>
            <a:off x="713931" y="1738626"/>
            <a:ext cx="6189472" cy="1355978"/>
          </a:xfrm>
        </p:spPr>
        <p:txBody>
          <a:bodyPr rIns="0" anchor="ctr">
            <a:normAutofit/>
          </a:bodyPr>
          <a:lstStyle>
            <a:lvl1pPr algn="l">
              <a:defRPr sz="3000" b="0" i="0" cap="none" baseline="0">
                <a:solidFill>
                  <a:schemeClr val="tx1"/>
                </a:solidFill>
                <a:latin typeface="Helvetica Neue Light"/>
                <a:cs typeface="Helvetica Neue Light"/>
              </a:defRPr>
            </a:lvl1pPr>
          </a:lstStyle>
          <a:p>
            <a:r>
              <a:rPr lang="en-US" dirty="0"/>
              <a:t>Section head</a:t>
            </a:r>
          </a:p>
        </p:txBody>
      </p:sp>
      <p:sp>
        <p:nvSpPr>
          <p:cNvPr id="6" name="Slide Number Placeholder 9"/>
          <p:cNvSpPr>
            <a:spLocks noGrp="1"/>
          </p:cNvSpPr>
          <p:nvPr>
            <p:ph type="sldNum" sz="quarter" idx="4"/>
          </p:nvPr>
        </p:nvSpPr>
        <p:spPr>
          <a:xfrm>
            <a:off x="8532103" y="4842860"/>
            <a:ext cx="458891" cy="273844"/>
          </a:xfrm>
          <a:prstGeom prst="rect">
            <a:avLst/>
          </a:prstGeom>
        </p:spPr>
        <p:txBody>
          <a:bodyPr vert="horz" lIns="91398" tIns="45699" rIns="91398" bIns="45699" rtlCol="0" anchor="ctr"/>
          <a:lstStyle>
            <a:lvl1pPr algn="r">
              <a:defRPr sz="750" b="0" i="0" spc="0">
                <a:solidFill>
                  <a:schemeClr val="tx1">
                    <a:lumMod val="40000"/>
                    <a:lumOff val="60000"/>
                  </a:schemeClr>
                </a:solidFill>
                <a:latin typeface="Helvetica Neue Light"/>
                <a:ea typeface="Helvetica Neue Light"/>
                <a:cs typeface="Helvetica Neue Light"/>
              </a:defRPr>
            </a:lvl1pPr>
          </a:lstStyle>
          <a:p>
            <a:pPr defTabSz="342745"/>
            <a:fld id="{B9CF2066-C172-C043-9656-E2597F9B5BE6}" type="slidenum">
              <a:rPr lang="en-US" smtClean="0">
                <a:solidFill>
                  <a:srgbClr val="5A5A5A">
                    <a:lumMod val="40000"/>
                    <a:lumOff val="60000"/>
                  </a:srgbClr>
                </a:solidFill>
              </a:rPr>
              <a:pPr defTabSz="342745"/>
              <a:t>‹#›</a:t>
            </a:fld>
            <a:endParaRPr lang="en-US" dirty="0">
              <a:solidFill>
                <a:srgbClr val="5A5A5A">
                  <a:lumMod val="40000"/>
                  <a:lumOff val="60000"/>
                </a:srgbClr>
              </a:solidFill>
              <a:ea typeface="+mn-ea"/>
            </a:endParaRPr>
          </a:p>
        </p:txBody>
      </p:sp>
    </p:spTree>
    <p:extLst>
      <p:ext uri="{BB962C8B-B14F-4D97-AF65-F5344CB8AC3E}">
        <p14:creationId xmlns:p14="http://schemas.microsoft.com/office/powerpoint/2010/main" val="3106515732"/>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25"/>
          <p:cNvSpPr/>
          <p:nvPr/>
        </p:nvSpPr>
        <p:spPr>
          <a:xfrm>
            <a:off x="75" y="4636400"/>
            <a:ext cx="9144000" cy="50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5"/>
          <p:cNvGrpSpPr/>
          <p:nvPr/>
        </p:nvGrpSpPr>
        <p:grpSpPr>
          <a:xfrm>
            <a:off x="25" y="5085300"/>
            <a:ext cx="9143938" cy="58202"/>
            <a:chOff x="25" y="5085300"/>
            <a:chExt cx="9143938" cy="58202"/>
          </a:xfrm>
        </p:grpSpPr>
        <p:sp>
          <p:nvSpPr>
            <p:cNvPr id="188" name="Google Shape;188;p25"/>
            <p:cNvSpPr/>
            <p:nvPr/>
          </p:nvSpPr>
          <p:spPr>
            <a:xfrm>
              <a:off x="25" y="5085301"/>
              <a:ext cx="1396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a:off x="1392867" y="5085301"/>
              <a:ext cx="1719300" cy="5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3112175" y="5085302"/>
              <a:ext cx="2412000" cy="5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a:off x="5523863" y="5085300"/>
              <a:ext cx="3620100" cy="5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25"/>
          <p:cNvGrpSpPr/>
          <p:nvPr/>
        </p:nvGrpSpPr>
        <p:grpSpPr>
          <a:xfrm>
            <a:off x="667977" y="464747"/>
            <a:ext cx="977476" cy="318493"/>
            <a:chOff x="0" y="0"/>
            <a:chExt cx="2077525" cy="676925"/>
          </a:xfrm>
        </p:grpSpPr>
        <p:sp>
          <p:nvSpPr>
            <p:cNvPr id="193" name="Google Shape;193;p25"/>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25"/>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25"/>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25"/>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25"/>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34A853"/>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25"/>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
        <p:nvSpPr>
          <p:cNvPr id="199" name="Google Shape;199;p25"/>
          <p:cNvSpPr txBox="1"/>
          <p:nvPr/>
        </p:nvSpPr>
        <p:spPr>
          <a:xfrm>
            <a:off x="549075" y="4699923"/>
            <a:ext cx="3561000" cy="393600"/>
          </a:xfrm>
          <a:prstGeom prst="rect">
            <a:avLst/>
          </a:prstGeom>
          <a:noFill/>
          <a:ln>
            <a:noFill/>
          </a:ln>
        </p:spPr>
        <p:txBody>
          <a:bodyPr spcFirstLastPara="1" wrap="square" lIns="91425" tIns="91425" rIns="91425" bIns="91425" anchor="ctr" anchorCtr="0">
            <a:noAutofit/>
          </a:bodyPr>
          <a:lstStyle/>
          <a:p>
            <a:pPr marL="0" lvl="0" indent="0" algn="l" rtl="0">
              <a:lnSpc>
                <a:spcPct val="95000"/>
              </a:lnSpc>
              <a:spcBef>
                <a:spcPts val="0"/>
              </a:spcBef>
              <a:spcAft>
                <a:spcPts val="0"/>
              </a:spcAft>
              <a:buNone/>
            </a:pPr>
            <a:r>
              <a:rPr lang="en" sz="1000">
                <a:solidFill>
                  <a:schemeClr val="lt2"/>
                </a:solidFill>
                <a:latin typeface="Roboto"/>
                <a:ea typeface="Roboto"/>
                <a:cs typeface="Roboto"/>
                <a:sym typeface="Roboto"/>
              </a:rPr>
              <a:t>Confidential &amp; Proprietary</a:t>
            </a:r>
            <a:endParaRPr sz="1000">
              <a:solidFill>
                <a:schemeClr val="lt2"/>
              </a:solidFill>
              <a:latin typeface="Roboto"/>
              <a:ea typeface="Roboto"/>
              <a:cs typeface="Roboto"/>
              <a:sym typeface="Roboto"/>
            </a:endParaRPr>
          </a:p>
        </p:txBody>
      </p:sp>
      <p:sp>
        <p:nvSpPr>
          <p:cNvPr id="200" name="Google Shape;200;p25"/>
          <p:cNvSpPr txBox="1">
            <a:spLocks noGrp="1"/>
          </p:cNvSpPr>
          <p:nvPr>
            <p:ph type="ctrTitle"/>
          </p:nvPr>
        </p:nvSpPr>
        <p:spPr>
          <a:xfrm>
            <a:off x="549075" y="1130575"/>
            <a:ext cx="8041500" cy="14490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01" name="Google Shape;201;p25"/>
          <p:cNvSpPr txBox="1">
            <a:spLocks noGrp="1"/>
          </p:cNvSpPr>
          <p:nvPr>
            <p:ph type="subTitle" idx="1"/>
          </p:nvPr>
        </p:nvSpPr>
        <p:spPr>
          <a:xfrm>
            <a:off x="554002" y="2666952"/>
            <a:ext cx="8041500" cy="784800"/>
          </a:xfrm>
          <a:prstGeom prst="rect">
            <a:avLst/>
          </a:prstGeom>
        </p:spPr>
        <p:txBody>
          <a:bodyPr spcFirstLastPara="1" wrap="square" lIns="91425" tIns="91425" rIns="91425" bIns="91425" anchor="t" anchorCtr="0">
            <a:noAutofit/>
          </a:bodyPr>
          <a:lstStyle>
            <a:lvl1pPr lvl="0" rtl="0">
              <a:lnSpc>
                <a:spcPct val="100000"/>
              </a:lnSpc>
              <a:spcBef>
                <a:spcPts val="600"/>
              </a:spcBef>
              <a:spcAft>
                <a:spcPts val="0"/>
              </a:spcAft>
              <a:buSzPts val="2100"/>
              <a:buNone/>
              <a:defRPr sz="2100"/>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a:endParaRPr/>
          </a:p>
        </p:txBody>
      </p:sp>
      <p:sp>
        <p:nvSpPr>
          <p:cNvPr id="202" name="Google Shape;202;p2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03"/>
        <p:cNvGrpSpPr/>
        <p:nvPr/>
      </p:nvGrpSpPr>
      <p:grpSpPr>
        <a:xfrm>
          <a:off x="0" y="0"/>
          <a:ext cx="0" cy="0"/>
          <a:chOff x="0" y="0"/>
          <a:chExt cx="0" cy="0"/>
        </a:xfrm>
      </p:grpSpPr>
      <p:sp>
        <p:nvSpPr>
          <p:cNvPr id="204" name="Google Shape;204;p26"/>
          <p:cNvSpPr txBox="1">
            <a:spLocks noGrp="1"/>
          </p:cNvSpPr>
          <p:nvPr>
            <p:ph type="title"/>
          </p:nvPr>
        </p:nvSpPr>
        <p:spPr>
          <a:xfrm>
            <a:off x="549075" y="1739350"/>
            <a:ext cx="8046300" cy="840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205" name="Google Shape;205;p2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8" name="Google Shape;20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9" name="Google Shape;209;p2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0"/>
        <p:cNvGrpSpPr/>
        <p:nvPr/>
      </p:nvGrpSpPr>
      <p:grpSpPr>
        <a:xfrm>
          <a:off x="0" y="0"/>
          <a:ext cx="0" cy="0"/>
          <a:chOff x="0" y="0"/>
          <a:chExt cx="0" cy="0"/>
        </a:xfrm>
      </p:grpSpPr>
      <p:grpSp>
        <p:nvGrpSpPr>
          <p:cNvPr id="211" name="Google Shape;211;p28"/>
          <p:cNvGrpSpPr/>
          <p:nvPr/>
        </p:nvGrpSpPr>
        <p:grpSpPr>
          <a:xfrm>
            <a:off x="25" y="5085300"/>
            <a:ext cx="9143938" cy="58202"/>
            <a:chOff x="25" y="5085300"/>
            <a:chExt cx="9143938" cy="58202"/>
          </a:xfrm>
        </p:grpSpPr>
        <p:sp>
          <p:nvSpPr>
            <p:cNvPr id="212" name="Google Shape;212;p28"/>
            <p:cNvSpPr/>
            <p:nvPr/>
          </p:nvSpPr>
          <p:spPr>
            <a:xfrm>
              <a:off x="25" y="5085301"/>
              <a:ext cx="1396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1392867" y="5085301"/>
              <a:ext cx="1719300" cy="5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3112175" y="5085302"/>
              <a:ext cx="2412000" cy="5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5523863" y="5085300"/>
              <a:ext cx="3620100" cy="5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2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8" name="Google Shape;218;p2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9" name="Google Shape;219;p2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0"/>
        <p:cNvGrpSpPr/>
        <p:nvPr/>
      </p:nvGrpSpPr>
      <p:grpSpPr>
        <a:xfrm>
          <a:off x="0" y="0"/>
          <a:ext cx="0" cy="0"/>
          <a:chOff x="0" y="0"/>
          <a:chExt cx="0" cy="0"/>
        </a:xfrm>
      </p:grpSpPr>
      <p:grpSp>
        <p:nvGrpSpPr>
          <p:cNvPr id="221" name="Google Shape;221;p29"/>
          <p:cNvGrpSpPr/>
          <p:nvPr/>
        </p:nvGrpSpPr>
        <p:grpSpPr>
          <a:xfrm>
            <a:off x="25" y="5085300"/>
            <a:ext cx="9143938" cy="58202"/>
            <a:chOff x="25" y="5085300"/>
            <a:chExt cx="9143938" cy="58202"/>
          </a:xfrm>
        </p:grpSpPr>
        <p:sp>
          <p:nvSpPr>
            <p:cNvPr id="222" name="Google Shape;222;p29"/>
            <p:cNvSpPr/>
            <p:nvPr/>
          </p:nvSpPr>
          <p:spPr>
            <a:xfrm>
              <a:off x="25" y="5085301"/>
              <a:ext cx="1396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1392867" y="5085301"/>
              <a:ext cx="1719300" cy="5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3112175" y="5085302"/>
              <a:ext cx="2412000" cy="5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523863" y="5085300"/>
              <a:ext cx="3620100" cy="5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7" name="Google Shape;227;p2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4" name="Google Shape;44;p4"/>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5" name="Google Shape;45;p4"/>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0" name="Google Shape;230;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1" name="Google Shape;231;p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232"/>
        <p:cNvGrpSpPr/>
        <p:nvPr/>
      </p:nvGrpSpPr>
      <p:grpSpPr>
        <a:xfrm>
          <a:off x="0" y="0"/>
          <a:ext cx="0" cy="0"/>
          <a:chOff x="0" y="0"/>
          <a:chExt cx="0" cy="0"/>
        </a:xfrm>
      </p:grpSpPr>
      <p:sp>
        <p:nvSpPr>
          <p:cNvPr id="233" name="Google Shape;233;p31"/>
          <p:cNvSpPr txBox="1">
            <a:spLocks noGrp="1"/>
          </p:cNvSpPr>
          <p:nvPr>
            <p:ph type="title"/>
          </p:nvPr>
        </p:nvSpPr>
        <p:spPr>
          <a:xfrm>
            <a:off x="549075" y="450150"/>
            <a:ext cx="58140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b="0">
                <a:solidFill>
                  <a:schemeClr val="lt1"/>
                </a:solidFill>
              </a:defRPr>
            </a:lvl1pPr>
            <a:lvl2pPr lvl="1" rtl="0">
              <a:spcBef>
                <a:spcPts val="0"/>
              </a:spcBef>
              <a:spcAft>
                <a:spcPts val="0"/>
              </a:spcAft>
              <a:buClr>
                <a:schemeClr val="lt1"/>
              </a:buClr>
              <a:buSzPts val="4800"/>
              <a:buNone/>
              <a:defRPr sz="4800" b="0">
                <a:solidFill>
                  <a:schemeClr val="lt1"/>
                </a:solidFill>
              </a:defRPr>
            </a:lvl2pPr>
            <a:lvl3pPr lvl="2" rtl="0">
              <a:spcBef>
                <a:spcPts val="0"/>
              </a:spcBef>
              <a:spcAft>
                <a:spcPts val="0"/>
              </a:spcAft>
              <a:buClr>
                <a:schemeClr val="lt1"/>
              </a:buClr>
              <a:buSzPts val="4800"/>
              <a:buNone/>
              <a:defRPr sz="4800" b="0">
                <a:solidFill>
                  <a:schemeClr val="lt1"/>
                </a:solidFill>
              </a:defRPr>
            </a:lvl3pPr>
            <a:lvl4pPr lvl="3" rtl="0">
              <a:spcBef>
                <a:spcPts val="0"/>
              </a:spcBef>
              <a:spcAft>
                <a:spcPts val="0"/>
              </a:spcAft>
              <a:buClr>
                <a:schemeClr val="lt1"/>
              </a:buClr>
              <a:buSzPts val="4800"/>
              <a:buNone/>
              <a:defRPr sz="4800" b="0">
                <a:solidFill>
                  <a:schemeClr val="lt1"/>
                </a:solidFill>
              </a:defRPr>
            </a:lvl4pPr>
            <a:lvl5pPr lvl="4" rtl="0">
              <a:spcBef>
                <a:spcPts val="0"/>
              </a:spcBef>
              <a:spcAft>
                <a:spcPts val="0"/>
              </a:spcAft>
              <a:buClr>
                <a:schemeClr val="lt1"/>
              </a:buClr>
              <a:buSzPts val="4800"/>
              <a:buNone/>
              <a:defRPr sz="4800" b="0">
                <a:solidFill>
                  <a:schemeClr val="lt1"/>
                </a:solidFill>
              </a:defRPr>
            </a:lvl5pPr>
            <a:lvl6pPr lvl="5" rtl="0">
              <a:spcBef>
                <a:spcPts val="0"/>
              </a:spcBef>
              <a:spcAft>
                <a:spcPts val="0"/>
              </a:spcAft>
              <a:buClr>
                <a:schemeClr val="lt1"/>
              </a:buClr>
              <a:buSzPts val="4800"/>
              <a:buNone/>
              <a:defRPr sz="4800" b="0">
                <a:solidFill>
                  <a:schemeClr val="lt1"/>
                </a:solidFill>
              </a:defRPr>
            </a:lvl6pPr>
            <a:lvl7pPr lvl="6" rtl="0">
              <a:spcBef>
                <a:spcPts val="0"/>
              </a:spcBef>
              <a:spcAft>
                <a:spcPts val="0"/>
              </a:spcAft>
              <a:buClr>
                <a:schemeClr val="lt1"/>
              </a:buClr>
              <a:buSzPts val="4800"/>
              <a:buNone/>
              <a:defRPr sz="4800" b="0">
                <a:solidFill>
                  <a:schemeClr val="lt1"/>
                </a:solidFill>
              </a:defRPr>
            </a:lvl7pPr>
            <a:lvl8pPr lvl="7" rtl="0">
              <a:spcBef>
                <a:spcPts val="0"/>
              </a:spcBef>
              <a:spcAft>
                <a:spcPts val="0"/>
              </a:spcAft>
              <a:buClr>
                <a:schemeClr val="lt1"/>
              </a:buClr>
              <a:buSzPts val="4800"/>
              <a:buNone/>
              <a:defRPr sz="4800" b="0">
                <a:solidFill>
                  <a:schemeClr val="lt1"/>
                </a:solidFill>
              </a:defRPr>
            </a:lvl8pPr>
            <a:lvl9pPr lvl="8" rtl="0">
              <a:spcBef>
                <a:spcPts val="0"/>
              </a:spcBef>
              <a:spcAft>
                <a:spcPts val="0"/>
              </a:spcAft>
              <a:buClr>
                <a:schemeClr val="lt1"/>
              </a:buClr>
              <a:buSzPts val="4800"/>
              <a:buNone/>
              <a:defRPr sz="4800" b="0">
                <a:solidFill>
                  <a:schemeClr val="lt1"/>
                </a:solidFill>
              </a:defRPr>
            </a:lvl9pPr>
          </a:lstStyle>
          <a:p>
            <a:endParaRPr/>
          </a:p>
        </p:txBody>
      </p:sp>
      <p:sp>
        <p:nvSpPr>
          <p:cNvPr id="234" name="Google Shape;234;p3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5"/>
        <p:cNvGrpSpPr/>
        <p:nvPr/>
      </p:nvGrpSpPr>
      <p:grpSpPr>
        <a:xfrm>
          <a:off x="0" y="0"/>
          <a:ext cx="0" cy="0"/>
          <a:chOff x="0" y="0"/>
          <a:chExt cx="0" cy="0"/>
        </a:xfrm>
      </p:grpSpPr>
      <p:sp>
        <p:nvSpPr>
          <p:cNvPr id="236" name="Google Shape;236;p32"/>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 name="Google Shape;237;p32"/>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238" name="Google Shape;238;p32"/>
          <p:cNvSpPr txBox="1"/>
          <p:nvPr/>
        </p:nvSpPr>
        <p:spPr>
          <a:xfrm>
            <a:off x="5085675" y="4699923"/>
            <a:ext cx="3561000" cy="3936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900">
                <a:solidFill>
                  <a:schemeClr val="lt2"/>
                </a:solidFill>
                <a:latin typeface="Roboto"/>
                <a:ea typeface="Roboto"/>
                <a:cs typeface="Roboto"/>
                <a:sym typeface="Roboto"/>
              </a:rPr>
              <a:t>Confidential &amp; Proprietary</a:t>
            </a:r>
            <a:endParaRPr sz="900">
              <a:solidFill>
                <a:schemeClr val="lt2"/>
              </a:solidFill>
              <a:latin typeface="Roboto"/>
              <a:ea typeface="Roboto"/>
              <a:cs typeface="Roboto"/>
              <a:sym typeface="Roboto"/>
            </a:endParaRPr>
          </a:p>
        </p:txBody>
      </p:sp>
      <p:sp>
        <p:nvSpPr>
          <p:cNvPr id="239" name="Google Shape;239;p32"/>
          <p:cNvSpPr txBox="1">
            <a:spLocks noGrp="1"/>
          </p:cNvSpPr>
          <p:nvPr>
            <p:ph type="title"/>
          </p:nvPr>
        </p:nvSpPr>
        <p:spPr>
          <a:xfrm>
            <a:off x="265500" y="1199950"/>
            <a:ext cx="4045200" cy="151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0" name="Google Shape;240;p32"/>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1" name="Google Shape;241;p3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42" name="Google Shape;242;p3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3"/>
        <p:cNvGrpSpPr/>
        <p:nvPr/>
      </p:nvGrpSpPr>
      <p:grpSpPr>
        <a:xfrm>
          <a:off x="0" y="0"/>
          <a:ext cx="0" cy="0"/>
          <a:chOff x="0" y="0"/>
          <a:chExt cx="0" cy="0"/>
        </a:xfrm>
      </p:grpSpPr>
      <p:sp>
        <p:nvSpPr>
          <p:cNvPr id="244" name="Google Shape;244;p33"/>
          <p:cNvSpPr txBox="1">
            <a:spLocks noGrp="1"/>
          </p:cNvSpPr>
          <p:nvPr>
            <p:ph type="body" idx="1"/>
          </p:nvPr>
        </p:nvSpPr>
        <p:spPr>
          <a:xfrm>
            <a:off x="360300" y="4279656"/>
            <a:ext cx="8391300" cy="393600"/>
          </a:xfrm>
          <a:prstGeom prst="rect">
            <a:avLst/>
          </a:prstGeom>
          <a:solidFill>
            <a:schemeClr val="dk1"/>
          </a:solidFill>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Clr>
                <a:schemeClr val="lt1"/>
              </a:buClr>
              <a:buSzPts val="1600"/>
              <a:buNone/>
              <a:defRPr sz="1600">
                <a:solidFill>
                  <a:schemeClr val="lt1"/>
                </a:solidFill>
              </a:defRPr>
            </a:lvl1pPr>
          </a:lstStyle>
          <a:p>
            <a:endParaRPr/>
          </a:p>
        </p:txBody>
      </p:sp>
      <p:sp>
        <p:nvSpPr>
          <p:cNvPr id="245" name="Google Shape;245;p3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6"/>
        <p:cNvGrpSpPr/>
        <p:nvPr/>
      </p:nvGrpSpPr>
      <p:grpSpPr>
        <a:xfrm>
          <a:off x="0" y="0"/>
          <a:ext cx="0" cy="0"/>
          <a:chOff x="0" y="0"/>
          <a:chExt cx="0" cy="0"/>
        </a:xfrm>
      </p:grpSpPr>
      <p:grpSp>
        <p:nvGrpSpPr>
          <p:cNvPr id="247" name="Google Shape;247;p34"/>
          <p:cNvGrpSpPr/>
          <p:nvPr/>
        </p:nvGrpSpPr>
        <p:grpSpPr>
          <a:xfrm>
            <a:off x="25" y="5085300"/>
            <a:ext cx="9143938" cy="58202"/>
            <a:chOff x="25" y="5085300"/>
            <a:chExt cx="9143938" cy="58202"/>
          </a:xfrm>
        </p:grpSpPr>
        <p:sp>
          <p:nvSpPr>
            <p:cNvPr id="248" name="Google Shape;248;p34"/>
            <p:cNvSpPr/>
            <p:nvPr/>
          </p:nvSpPr>
          <p:spPr>
            <a:xfrm>
              <a:off x="25" y="5085301"/>
              <a:ext cx="1396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1392867" y="5085301"/>
              <a:ext cx="1719300" cy="5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3112175" y="5085302"/>
              <a:ext cx="2412000" cy="5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5523863" y="5085300"/>
              <a:ext cx="3620100" cy="5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4"/>
          <p:cNvSpPr txBox="1">
            <a:spLocks noGrp="1"/>
          </p:cNvSpPr>
          <p:nvPr>
            <p:ph type="title" hasCustomPrompt="1"/>
          </p:nvPr>
        </p:nvSpPr>
        <p:spPr>
          <a:xfrm>
            <a:off x="315775" y="878725"/>
            <a:ext cx="8512200" cy="188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0"/>
              <a:buNone/>
              <a:defRPr sz="16000" b="0"/>
            </a:lvl1pPr>
            <a:lvl2pPr lvl="1" algn="ctr" rtl="0">
              <a:spcBef>
                <a:spcPts val="0"/>
              </a:spcBef>
              <a:spcAft>
                <a:spcPts val="0"/>
              </a:spcAft>
              <a:buSzPts val="16000"/>
              <a:buNone/>
              <a:defRPr sz="16000" b="0"/>
            </a:lvl2pPr>
            <a:lvl3pPr lvl="2" algn="ctr" rtl="0">
              <a:spcBef>
                <a:spcPts val="0"/>
              </a:spcBef>
              <a:spcAft>
                <a:spcPts val="0"/>
              </a:spcAft>
              <a:buSzPts val="16000"/>
              <a:buNone/>
              <a:defRPr sz="16000" b="0"/>
            </a:lvl3pPr>
            <a:lvl4pPr lvl="3" algn="ctr" rtl="0">
              <a:spcBef>
                <a:spcPts val="0"/>
              </a:spcBef>
              <a:spcAft>
                <a:spcPts val="0"/>
              </a:spcAft>
              <a:buSzPts val="16000"/>
              <a:buNone/>
              <a:defRPr sz="16000" b="0"/>
            </a:lvl4pPr>
            <a:lvl5pPr lvl="4" algn="ctr" rtl="0">
              <a:spcBef>
                <a:spcPts val="0"/>
              </a:spcBef>
              <a:spcAft>
                <a:spcPts val="0"/>
              </a:spcAft>
              <a:buSzPts val="16000"/>
              <a:buNone/>
              <a:defRPr sz="16000" b="0"/>
            </a:lvl5pPr>
            <a:lvl6pPr lvl="5" algn="ctr" rtl="0">
              <a:spcBef>
                <a:spcPts val="0"/>
              </a:spcBef>
              <a:spcAft>
                <a:spcPts val="0"/>
              </a:spcAft>
              <a:buSzPts val="16000"/>
              <a:buNone/>
              <a:defRPr sz="16000" b="0"/>
            </a:lvl6pPr>
            <a:lvl7pPr lvl="6" algn="ctr" rtl="0">
              <a:spcBef>
                <a:spcPts val="0"/>
              </a:spcBef>
              <a:spcAft>
                <a:spcPts val="0"/>
              </a:spcAft>
              <a:buSzPts val="16000"/>
              <a:buNone/>
              <a:defRPr sz="16000" b="0"/>
            </a:lvl7pPr>
            <a:lvl8pPr lvl="7" algn="ctr" rtl="0">
              <a:spcBef>
                <a:spcPts val="0"/>
              </a:spcBef>
              <a:spcAft>
                <a:spcPts val="0"/>
              </a:spcAft>
              <a:buSzPts val="16000"/>
              <a:buNone/>
              <a:defRPr sz="16000" b="0"/>
            </a:lvl8pPr>
            <a:lvl9pPr lvl="8" algn="ctr" rtl="0">
              <a:spcBef>
                <a:spcPts val="0"/>
              </a:spcBef>
              <a:spcAft>
                <a:spcPts val="0"/>
              </a:spcAft>
              <a:buSzPts val="16000"/>
              <a:buNone/>
              <a:defRPr sz="16000" b="0"/>
            </a:lvl9pPr>
          </a:lstStyle>
          <a:p>
            <a:r>
              <a:t>xx%</a:t>
            </a:r>
          </a:p>
        </p:txBody>
      </p:sp>
      <p:sp>
        <p:nvSpPr>
          <p:cNvPr id="253" name="Google Shape;253;p34"/>
          <p:cNvSpPr txBox="1">
            <a:spLocks noGrp="1"/>
          </p:cNvSpPr>
          <p:nvPr>
            <p:ph type="body" idx="1"/>
          </p:nvPr>
        </p:nvSpPr>
        <p:spPr>
          <a:xfrm>
            <a:off x="315775" y="2995650"/>
            <a:ext cx="85122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54" name="Google Shape;254;p3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5"/>
        <p:cNvGrpSpPr/>
        <p:nvPr/>
      </p:nvGrpSpPr>
      <p:grpSpPr>
        <a:xfrm>
          <a:off x="0" y="0"/>
          <a:ext cx="0" cy="0"/>
          <a:chOff x="0" y="0"/>
          <a:chExt cx="0" cy="0"/>
        </a:xfrm>
      </p:grpSpPr>
      <p:grpSp>
        <p:nvGrpSpPr>
          <p:cNvPr id="256" name="Google Shape;256;p35"/>
          <p:cNvGrpSpPr/>
          <p:nvPr/>
        </p:nvGrpSpPr>
        <p:grpSpPr>
          <a:xfrm>
            <a:off x="25" y="5085300"/>
            <a:ext cx="9143938" cy="58202"/>
            <a:chOff x="-12" y="5085300"/>
            <a:chExt cx="9143938" cy="58202"/>
          </a:xfrm>
        </p:grpSpPr>
        <p:sp>
          <p:nvSpPr>
            <p:cNvPr id="257" name="Google Shape;257;p35"/>
            <p:cNvSpPr/>
            <p:nvPr/>
          </p:nvSpPr>
          <p:spPr>
            <a:xfrm>
              <a:off x="-12" y="5085301"/>
              <a:ext cx="1396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5"/>
            <p:cNvSpPr/>
            <p:nvPr/>
          </p:nvSpPr>
          <p:spPr>
            <a:xfrm>
              <a:off x="1392829" y="5085301"/>
              <a:ext cx="1719300" cy="5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5"/>
            <p:cNvSpPr/>
            <p:nvPr/>
          </p:nvSpPr>
          <p:spPr>
            <a:xfrm>
              <a:off x="3112138" y="5085302"/>
              <a:ext cx="2412000" cy="5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5"/>
            <p:cNvSpPr/>
            <p:nvPr/>
          </p:nvSpPr>
          <p:spPr>
            <a:xfrm>
              <a:off x="5523825" y="5085300"/>
              <a:ext cx="3620100" cy="5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14">
  <p:cSld name="CUSTOM_27">
    <p:spTree>
      <p:nvGrpSpPr>
        <p:cNvPr id="1" name="Shape 262"/>
        <p:cNvGrpSpPr/>
        <p:nvPr/>
      </p:nvGrpSpPr>
      <p:grpSpPr>
        <a:xfrm>
          <a:off x="0" y="0"/>
          <a:ext cx="0" cy="0"/>
          <a:chOff x="0" y="0"/>
          <a:chExt cx="0" cy="0"/>
        </a:xfrm>
      </p:grpSpPr>
      <p:pic>
        <p:nvPicPr>
          <p:cNvPr id="263" name="Google Shape;263;p36" descr="02-Confidential.png"/>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sp>
        <p:nvSpPr>
          <p:cNvPr id="47" name="Google Shape;47;p5"/>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8" name="Google Shape;48;p5"/>
          <p:cNvSpPr txBox="1">
            <a:spLocks noGrp="1"/>
          </p:cNvSpPr>
          <p:nvPr>
            <p:ph type="body" idx="1"/>
          </p:nvPr>
        </p:nvSpPr>
        <p:spPr>
          <a:xfrm>
            <a:off x="180900" y="1143700"/>
            <a:ext cx="41226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5"/>
          <p:cNvSpPr txBox="1">
            <a:spLocks noGrp="1"/>
          </p:cNvSpPr>
          <p:nvPr>
            <p:ph type="body" idx="2"/>
          </p:nvPr>
        </p:nvSpPr>
        <p:spPr>
          <a:xfrm>
            <a:off x="4840395" y="1143700"/>
            <a:ext cx="41226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0" name="Google Shape;50;p5"/>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53" name="Google Shape;53;p6"/>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180900" y="447950"/>
            <a:ext cx="5867400" cy="755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56" name="Google Shape;56;p7"/>
          <p:cNvSpPr txBox="1">
            <a:spLocks noGrp="1"/>
          </p:cNvSpPr>
          <p:nvPr>
            <p:ph type="body" idx="1"/>
          </p:nvPr>
        </p:nvSpPr>
        <p:spPr>
          <a:xfrm>
            <a:off x="180900" y="128195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7" name="Google Shape;57;p7"/>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80900" y="456800"/>
            <a:ext cx="87822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60" name="Google Shape;60;p8"/>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p:nvPr/>
        </p:nvSpPr>
        <p:spPr>
          <a:xfrm>
            <a:off x="5085675" y="4796225"/>
            <a:ext cx="35610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chemeClr val="lt1"/>
                </a:solidFill>
                <a:latin typeface="Roboto"/>
                <a:ea typeface="Roboto"/>
                <a:cs typeface="Roboto"/>
                <a:sym typeface="Roboto"/>
              </a:rPr>
              <a:t>Confidential + Proprietary</a:t>
            </a:r>
            <a:endParaRPr sz="600">
              <a:solidFill>
                <a:schemeClr val="lt1"/>
              </a:solidFill>
              <a:latin typeface="Roboto"/>
              <a:ea typeface="Roboto"/>
              <a:cs typeface="Roboto"/>
              <a:sym typeface="Roboto"/>
            </a:endParaRPr>
          </a:p>
        </p:txBody>
      </p:sp>
      <p:sp>
        <p:nvSpPr>
          <p:cNvPr id="64" name="Google Shape;64;p9"/>
          <p:cNvSpPr txBox="1">
            <a:spLocks noGrp="1"/>
          </p:cNvSpPr>
          <p:nvPr>
            <p:ph type="title"/>
          </p:nvPr>
        </p:nvSpPr>
        <p:spPr>
          <a:xfrm>
            <a:off x="178563" y="446900"/>
            <a:ext cx="4045200" cy="953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5" name="Google Shape;65;p9"/>
          <p:cNvSpPr txBox="1">
            <a:spLocks noGrp="1"/>
          </p:cNvSpPr>
          <p:nvPr>
            <p:ph type="subTitle" idx="1"/>
          </p:nvPr>
        </p:nvSpPr>
        <p:spPr>
          <a:xfrm>
            <a:off x="176225" y="1454750"/>
            <a:ext cx="40452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66" name="Google Shape;6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7" name="Google Shape;67;p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p:nvPr/>
        </p:nvSpPr>
        <p:spPr>
          <a:xfrm>
            <a:off x="3534336" y="2402400"/>
            <a:ext cx="3930000" cy="274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txBox="1">
            <a:spLocks noGrp="1"/>
          </p:cNvSpPr>
          <p:nvPr>
            <p:ph type="body" idx="1"/>
          </p:nvPr>
        </p:nvSpPr>
        <p:spPr>
          <a:xfrm>
            <a:off x="3885361" y="2773950"/>
            <a:ext cx="3211500" cy="21885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Clr>
                <a:schemeClr val="lt1"/>
              </a:buClr>
              <a:buSzPts val="1600"/>
              <a:buNone/>
              <a:defRPr sz="1600">
                <a:solidFill>
                  <a:schemeClr val="lt1"/>
                </a:solidFill>
              </a:defRPr>
            </a:lvl1pPr>
          </a:lstStyle>
          <a:p>
            <a:endParaRPr/>
          </a:p>
        </p:txBody>
      </p:sp>
      <p:sp>
        <p:nvSpPr>
          <p:cNvPr id="71" name="Google Shape;71;p10"/>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tif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oogle">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76223" y="4848071"/>
            <a:ext cx="532885" cy="173631"/>
            <a:chOff x="0" y="0"/>
            <a:chExt cx="2077525" cy="676925"/>
          </a:xfrm>
        </p:grpSpPr>
        <p:sp>
          <p:nvSpPr>
            <p:cNvPr id="7" name="Google Shape;7;p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 name="Google Shape;8;p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 name="Google Shape;9;p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 name="Google Shape;10;p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 name="Google Shape;11;p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 name="Google Shape;12;p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
        <p:nvSpPr>
          <p:cNvPr id="13" name="Google Shape;13;p1"/>
          <p:cNvSpPr txBox="1"/>
          <p:nvPr/>
        </p:nvSpPr>
        <p:spPr>
          <a:xfrm>
            <a:off x="5085675" y="4796225"/>
            <a:ext cx="35610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chemeClr val="dk2"/>
                </a:solidFill>
                <a:latin typeface="Roboto"/>
                <a:ea typeface="Roboto"/>
                <a:cs typeface="Roboto"/>
                <a:sym typeface="Roboto"/>
              </a:rPr>
              <a:t>Confidential + Proprietary</a:t>
            </a:r>
            <a:endParaRPr sz="600">
              <a:solidFill>
                <a:schemeClr val="dk2"/>
              </a:solidFill>
              <a:latin typeface="Roboto"/>
              <a:ea typeface="Roboto"/>
              <a:cs typeface="Roboto"/>
              <a:sym typeface="Roboto"/>
            </a:endParaRPr>
          </a:p>
        </p:txBody>
      </p:sp>
      <p:sp>
        <p:nvSpPr>
          <p:cNvPr id="14" name="Google Shape;14;p1"/>
          <p:cNvSpPr txBox="1">
            <a:spLocks noGrp="1"/>
          </p:cNvSpPr>
          <p:nvPr>
            <p:ph type="title"/>
          </p:nvPr>
        </p:nvSpPr>
        <p:spPr>
          <a:xfrm>
            <a:off x="180900" y="446900"/>
            <a:ext cx="8782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1pPr>
            <a:lvl2pPr lvl="1">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2pPr>
            <a:lvl3pPr lvl="2">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3pPr>
            <a:lvl4pPr lvl="3">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4pPr>
            <a:lvl5pPr lvl="4">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5pPr>
            <a:lvl6pPr lvl="5">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6pPr>
            <a:lvl7pPr lvl="6">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7pPr>
            <a:lvl8pPr lvl="7">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8pPr>
            <a:lvl9pPr lvl="8">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9pPr>
          </a:lstStyle>
          <a:p>
            <a:endParaRPr/>
          </a:p>
        </p:txBody>
      </p:sp>
      <p:sp>
        <p:nvSpPr>
          <p:cNvPr id="15" name="Google Shape;15;p1"/>
          <p:cNvSpPr txBox="1">
            <a:spLocks noGrp="1"/>
          </p:cNvSpPr>
          <p:nvPr>
            <p:ph type="body" idx="1"/>
          </p:nvPr>
        </p:nvSpPr>
        <p:spPr>
          <a:xfrm>
            <a:off x="180900" y="1143700"/>
            <a:ext cx="87822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16" name="Google Shape;16;p1"/>
          <p:cNvSpPr txBox="1">
            <a:spLocks noGrp="1"/>
          </p:cNvSpPr>
          <p:nvPr>
            <p:ph type="sldNum" idx="12"/>
          </p:nvPr>
        </p:nvSpPr>
        <p:spPr>
          <a:xfrm>
            <a:off x="8453375" y="4796300"/>
            <a:ext cx="548700" cy="2769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Roboto"/>
                <a:ea typeface="Roboto"/>
                <a:cs typeface="Roboto"/>
                <a:sym typeface="Roboto"/>
              </a:defRPr>
            </a:lvl1pPr>
            <a:lvl2pPr lvl="1" algn="r">
              <a:buNone/>
              <a:defRPr sz="900">
                <a:solidFill>
                  <a:schemeClr val="dk2"/>
                </a:solidFill>
                <a:latin typeface="Roboto"/>
                <a:ea typeface="Roboto"/>
                <a:cs typeface="Roboto"/>
                <a:sym typeface="Roboto"/>
              </a:defRPr>
            </a:lvl2pPr>
            <a:lvl3pPr lvl="2" algn="r">
              <a:buNone/>
              <a:defRPr sz="900">
                <a:solidFill>
                  <a:schemeClr val="dk2"/>
                </a:solidFill>
                <a:latin typeface="Roboto"/>
                <a:ea typeface="Roboto"/>
                <a:cs typeface="Roboto"/>
                <a:sym typeface="Roboto"/>
              </a:defRPr>
            </a:lvl3pPr>
            <a:lvl4pPr lvl="3" algn="r">
              <a:buNone/>
              <a:defRPr sz="900">
                <a:solidFill>
                  <a:schemeClr val="dk2"/>
                </a:solidFill>
                <a:latin typeface="Roboto"/>
                <a:ea typeface="Roboto"/>
                <a:cs typeface="Roboto"/>
                <a:sym typeface="Roboto"/>
              </a:defRPr>
            </a:lvl4pPr>
            <a:lvl5pPr lvl="4" algn="r">
              <a:buNone/>
              <a:defRPr sz="900">
                <a:solidFill>
                  <a:schemeClr val="dk2"/>
                </a:solidFill>
                <a:latin typeface="Roboto"/>
                <a:ea typeface="Roboto"/>
                <a:cs typeface="Roboto"/>
                <a:sym typeface="Roboto"/>
              </a:defRPr>
            </a:lvl5pPr>
            <a:lvl6pPr lvl="5" algn="r">
              <a:buNone/>
              <a:defRPr sz="900">
                <a:solidFill>
                  <a:schemeClr val="dk2"/>
                </a:solidFill>
                <a:latin typeface="Roboto"/>
                <a:ea typeface="Roboto"/>
                <a:cs typeface="Roboto"/>
                <a:sym typeface="Roboto"/>
              </a:defRPr>
            </a:lvl6pPr>
            <a:lvl7pPr lvl="6" algn="r">
              <a:buNone/>
              <a:defRPr sz="900">
                <a:solidFill>
                  <a:schemeClr val="dk2"/>
                </a:solidFill>
                <a:latin typeface="Roboto"/>
                <a:ea typeface="Roboto"/>
                <a:cs typeface="Roboto"/>
                <a:sym typeface="Roboto"/>
              </a:defRPr>
            </a:lvl7pPr>
            <a:lvl8pPr lvl="7" algn="r">
              <a:buNone/>
              <a:defRPr sz="900">
                <a:solidFill>
                  <a:schemeClr val="dk2"/>
                </a:solidFill>
                <a:latin typeface="Roboto"/>
                <a:ea typeface="Roboto"/>
                <a:cs typeface="Roboto"/>
                <a:sym typeface="Roboto"/>
              </a:defRPr>
            </a:lvl8pPr>
            <a:lvl9pPr lvl="8" algn="r">
              <a:buNone/>
              <a:defRPr sz="9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17" name="Picture 16">
            <a:extLst>
              <a:ext uri="{FF2B5EF4-FFF2-40B4-BE49-F238E27FC236}">
                <a16:creationId xmlns:a16="http://schemas.microsoft.com/office/drawing/2014/main" id="{A8F19767-E000-8149-8F58-BD84EEE44E0B}"/>
              </a:ext>
            </a:extLst>
          </p:cNvPr>
          <p:cNvPicPr>
            <a:picLocks noChangeAspect="1"/>
          </p:cNvPicPr>
          <p:nvPr userDrawn="1"/>
        </p:nvPicPr>
        <p:blipFill>
          <a:blip r:embed="rId14"/>
          <a:stretch>
            <a:fillRect/>
          </a:stretch>
        </p:blipFill>
        <p:spPr>
          <a:xfrm>
            <a:off x="1023902" y="4738128"/>
            <a:ext cx="354496" cy="354496"/>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body" idx="1"/>
          </p:nvPr>
        </p:nvSpPr>
        <p:spPr>
          <a:xfrm>
            <a:off x="340663" y="1128663"/>
            <a:ext cx="7877100" cy="34527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1pPr>
            <a:lvl2pPr marL="914400" marR="0" lvl="1"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2pPr>
            <a:lvl3pPr marL="1371600" marR="0" lvl="2"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3pPr>
            <a:lvl4pPr marL="1828800" marR="0" lvl="3"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4pPr>
            <a:lvl5pPr marL="2286000" marR="0" lvl="4"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5pPr>
            <a:lvl6pPr marL="2743200" marR="0" lvl="5"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6pPr>
            <a:lvl7pPr marL="3200400" marR="0" lvl="6"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7pPr>
            <a:lvl8pPr marL="3657600" marR="0" lvl="7"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8pPr>
            <a:lvl9pPr marL="4114800" marR="0" lvl="8"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9pPr>
          </a:lstStyle>
          <a:p>
            <a:endParaRPr/>
          </a:p>
        </p:txBody>
      </p:sp>
      <p:sp>
        <p:nvSpPr>
          <p:cNvPr id="100" name="Google Shape;100;p14"/>
          <p:cNvSpPr txBox="1">
            <a:spLocks noGrp="1"/>
          </p:cNvSpPr>
          <p:nvPr>
            <p:ph type="title"/>
          </p:nvPr>
        </p:nvSpPr>
        <p:spPr>
          <a:xfrm>
            <a:off x="395688" y="493663"/>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C4043"/>
              </a:buClr>
              <a:buSzPts val="2400"/>
              <a:buFont typeface="Google Sans"/>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1" name="Google Shape;101;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80868B"/>
                </a:solidFill>
                <a:latin typeface="Roboto"/>
                <a:ea typeface="Roboto"/>
                <a:cs typeface="Roboto"/>
                <a:sym typeface="Roboto"/>
              </a:defRPr>
            </a:lvl1pPr>
            <a:lvl2pPr lvl="1" algn="r">
              <a:buNone/>
              <a:defRPr sz="1300">
                <a:solidFill>
                  <a:srgbClr val="80868B"/>
                </a:solidFill>
                <a:latin typeface="Roboto"/>
                <a:ea typeface="Roboto"/>
                <a:cs typeface="Roboto"/>
                <a:sym typeface="Roboto"/>
              </a:defRPr>
            </a:lvl2pPr>
            <a:lvl3pPr lvl="2" algn="r">
              <a:buNone/>
              <a:defRPr sz="1300">
                <a:solidFill>
                  <a:srgbClr val="80868B"/>
                </a:solidFill>
                <a:latin typeface="Roboto"/>
                <a:ea typeface="Roboto"/>
                <a:cs typeface="Roboto"/>
                <a:sym typeface="Roboto"/>
              </a:defRPr>
            </a:lvl3pPr>
            <a:lvl4pPr lvl="3" algn="r">
              <a:buNone/>
              <a:defRPr sz="1300">
                <a:solidFill>
                  <a:srgbClr val="80868B"/>
                </a:solidFill>
                <a:latin typeface="Roboto"/>
                <a:ea typeface="Roboto"/>
                <a:cs typeface="Roboto"/>
                <a:sym typeface="Roboto"/>
              </a:defRPr>
            </a:lvl4pPr>
            <a:lvl5pPr lvl="4" algn="r">
              <a:buNone/>
              <a:defRPr sz="1300">
                <a:solidFill>
                  <a:srgbClr val="80868B"/>
                </a:solidFill>
                <a:latin typeface="Roboto"/>
                <a:ea typeface="Roboto"/>
                <a:cs typeface="Roboto"/>
                <a:sym typeface="Roboto"/>
              </a:defRPr>
            </a:lvl5pPr>
            <a:lvl6pPr lvl="5" algn="r">
              <a:buNone/>
              <a:defRPr sz="1300">
                <a:solidFill>
                  <a:srgbClr val="80868B"/>
                </a:solidFill>
                <a:latin typeface="Roboto"/>
                <a:ea typeface="Roboto"/>
                <a:cs typeface="Roboto"/>
                <a:sym typeface="Roboto"/>
              </a:defRPr>
            </a:lvl6pPr>
            <a:lvl7pPr lvl="6" algn="r">
              <a:buNone/>
              <a:defRPr sz="1300">
                <a:solidFill>
                  <a:srgbClr val="80868B"/>
                </a:solidFill>
                <a:latin typeface="Roboto"/>
                <a:ea typeface="Roboto"/>
                <a:cs typeface="Roboto"/>
                <a:sym typeface="Roboto"/>
              </a:defRPr>
            </a:lvl7pPr>
            <a:lvl8pPr lvl="7" algn="r">
              <a:buNone/>
              <a:defRPr sz="1300">
                <a:solidFill>
                  <a:srgbClr val="80868B"/>
                </a:solidFill>
                <a:latin typeface="Roboto"/>
                <a:ea typeface="Roboto"/>
                <a:cs typeface="Roboto"/>
                <a:sym typeface="Roboto"/>
              </a:defRPr>
            </a:lvl8pPr>
            <a:lvl9pPr lvl="8" algn="r">
              <a:buNone/>
              <a:defRPr sz="1300">
                <a:solidFill>
                  <a:srgbClr val="80868B"/>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5" name="Picture 4">
            <a:extLst>
              <a:ext uri="{FF2B5EF4-FFF2-40B4-BE49-F238E27FC236}">
                <a16:creationId xmlns:a16="http://schemas.microsoft.com/office/drawing/2014/main" id="{78B28797-C6D6-644C-A1DB-B49C91A8F543}"/>
              </a:ext>
            </a:extLst>
          </p:cNvPr>
          <p:cNvPicPr>
            <a:picLocks noChangeAspect="1"/>
          </p:cNvPicPr>
          <p:nvPr userDrawn="1"/>
        </p:nvPicPr>
        <p:blipFill>
          <a:blip r:embed="rId14"/>
          <a:stretch>
            <a:fillRect/>
          </a:stretch>
        </p:blipFill>
        <p:spPr>
          <a:xfrm>
            <a:off x="1241477" y="4649837"/>
            <a:ext cx="354496" cy="354496"/>
          </a:xfrm>
          <a:prstGeom prst="rect">
            <a:avLst/>
          </a:prstGeom>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85" r:id="rId10"/>
    <p:sldLayoutId id="2147483686" r:id="rId11"/>
    <p:sldLayoutId id="214748368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google">
    <p:bg>
      <p:bgPr>
        <a:solidFill>
          <a:schemeClr val="lt1"/>
        </a:solidFill>
        <a:effectLst/>
      </p:bgPr>
    </p:bg>
    <p:spTree>
      <p:nvGrpSpPr>
        <p:cNvPr id="1" name="Shape 173"/>
        <p:cNvGrpSpPr/>
        <p:nvPr/>
      </p:nvGrpSpPr>
      <p:grpSpPr>
        <a:xfrm>
          <a:off x="0" y="0"/>
          <a:ext cx="0" cy="0"/>
          <a:chOff x="0" y="0"/>
          <a:chExt cx="0" cy="0"/>
        </a:xfrm>
      </p:grpSpPr>
      <p:grpSp>
        <p:nvGrpSpPr>
          <p:cNvPr id="174" name="Google Shape;174;p24"/>
          <p:cNvGrpSpPr/>
          <p:nvPr/>
        </p:nvGrpSpPr>
        <p:grpSpPr>
          <a:xfrm>
            <a:off x="424970" y="4773055"/>
            <a:ext cx="637177" cy="207613"/>
            <a:chOff x="0" y="0"/>
            <a:chExt cx="2077525" cy="676925"/>
          </a:xfrm>
        </p:grpSpPr>
        <p:sp>
          <p:nvSpPr>
            <p:cNvPr id="175" name="Google Shape;175;p2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2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2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2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2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2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
        <p:nvSpPr>
          <p:cNvPr id="181" name="Google Shape;181;p24"/>
          <p:cNvSpPr txBox="1"/>
          <p:nvPr/>
        </p:nvSpPr>
        <p:spPr>
          <a:xfrm>
            <a:off x="5085675" y="4699923"/>
            <a:ext cx="3561000" cy="3936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900">
                <a:solidFill>
                  <a:schemeClr val="lt2"/>
                </a:solidFill>
                <a:latin typeface="Roboto"/>
                <a:ea typeface="Roboto"/>
                <a:cs typeface="Roboto"/>
                <a:sym typeface="Roboto"/>
              </a:rPr>
              <a:t>Confidential &amp; Proprietary</a:t>
            </a:r>
            <a:endParaRPr sz="900">
              <a:solidFill>
                <a:schemeClr val="lt2"/>
              </a:solidFill>
              <a:latin typeface="Roboto"/>
              <a:ea typeface="Roboto"/>
              <a:cs typeface="Roboto"/>
              <a:sym typeface="Roboto"/>
            </a:endParaRPr>
          </a:p>
        </p:txBody>
      </p:sp>
      <p:sp>
        <p:nvSpPr>
          <p:cNvPr id="182" name="Google Shape;182;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9pPr>
          </a:lstStyle>
          <a:p>
            <a:endParaRPr/>
          </a:p>
        </p:txBody>
      </p:sp>
      <p:sp>
        <p:nvSpPr>
          <p:cNvPr id="183" name="Google Shape;183;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sz="1400">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sz="1400">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sz="1400">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sz="1400">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sz="1400">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sz="1400">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sz="1400">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sz="1400">
                <a:solidFill>
                  <a:schemeClr val="dk2"/>
                </a:solidFill>
                <a:latin typeface="Roboto"/>
                <a:ea typeface="Roboto"/>
                <a:cs typeface="Roboto"/>
                <a:sym typeface="Roboto"/>
              </a:defRPr>
            </a:lvl9pPr>
          </a:lstStyle>
          <a:p>
            <a:endParaRPr/>
          </a:p>
        </p:txBody>
      </p:sp>
      <p:sp>
        <p:nvSpPr>
          <p:cNvPr id="184" name="Google Shape;184;p2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13" name="Picture 12">
            <a:extLst>
              <a:ext uri="{FF2B5EF4-FFF2-40B4-BE49-F238E27FC236}">
                <a16:creationId xmlns:a16="http://schemas.microsoft.com/office/drawing/2014/main" id="{E5A421D4-48F9-7646-AD39-E46A847E355A}"/>
              </a:ext>
            </a:extLst>
          </p:cNvPr>
          <p:cNvPicPr>
            <a:picLocks noChangeAspect="1"/>
          </p:cNvPicPr>
          <p:nvPr userDrawn="1"/>
        </p:nvPicPr>
        <p:blipFill>
          <a:blip r:embed="rId14"/>
          <a:stretch>
            <a:fillRect/>
          </a:stretch>
        </p:blipFill>
        <p:spPr>
          <a:xfrm>
            <a:off x="1267974" y="4718826"/>
            <a:ext cx="354496" cy="354496"/>
          </a:xfrm>
          <a:prstGeom prst="rect">
            <a:avLst/>
          </a:prstGeom>
        </p:spPr>
      </p:pic>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diagramLayout" Target="../diagrams/layout4.xml"/><Relationship Id="rId7" Type="http://schemas.openxmlformats.org/officeDocument/2006/relationships/image" Target="../media/image10.emf"/><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diagramLayout" Target="../diagrams/layout5.xml"/><Relationship Id="rId7" Type="http://schemas.openxmlformats.org/officeDocument/2006/relationships/image" Target="../media/image10.emf"/><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11.emf"/><Relationship Id="rId12"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6.emf"/><Relationship Id="rId11" Type="http://schemas.openxmlformats.org/officeDocument/2006/relationships/image" Target="../media/image48.png"/><Relationship Id="rId5" Type="http://schemas.openxmlformats.org/officeDocument/2006/relationships/image" Target="../media/image46.png"/><Relationship Id="rId15" Type="http://schemas.openxmlformats.org/officeDocument/2006/relationships/image" Target="../media/image52.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47.png"/><Relationship Id="rId1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14.png"/><Relationship Id="rId18"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image" Target="../media/image13.png"/><Relationship Id="rId17" Type="http://schemas.openxmlformats.org/officeDocument/2006/relationships/image" Target="../media/image61.png"/><Relationship Id="rId2" Type="http://schemas.openxmlformats.org/officeDocument/2006/relationships/notesSlide" Target="../notesSlides/notesSlide16.xml"/><Relationship Id="rId16"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44.png"/><Relationship Id="rId11" Type="http://schemas.openxmlformats.org/officeDocument/2006/relationships/image" Target="../media/image59.png"/><Relationship Id="rId5" Type="http://schemas.openxmlformats.org/officeDocument/2006/relationships/image" Target="../media/image7.png"/><Relationship Id="rId15" Type="http://schemas.openxmlformats.org/officeDocument/2006/relationships/image" Target="../media/image12.emf"/><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png"/><Relationship Id="rId14"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60.png"/><Relationship Id="rId12"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4.png"/><Relationship Id="rId11" Type="http://schemas.openxmlformats.org/officeDocument/2006/relationships/image" Target="../media/image66.png"/><Relationship Id="rId5" Type="http://schemas.openxmlformats.org/officeDocument/2006/relationships/image" Target="../media/image7.png"/><Relationship Id="rId10" Type="http://schemas.openxmlformats.org/officeDocument/2006/relationships/image" Target="../media/image65.png"/><Relationship Id="rId4" Type="http://schemas.openxmlformats.org/officeDocument/2006/relationships/image" Target="../media/image54.png"/><Relationship Id="rId9" Type="http://schemas.openxmlformats.org/officeDocument/2006/relationships/image" Target="../media/image64.png"/><Relationship Id="rId1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2.png"/><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1.emf"/><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66.png"/><Relationship Id="rId4" Type="http://schemas.openxmlformats.org/officeDocument/2006/relationships/image" Target="../media/image10.emf"/><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emf"/></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emf"/><Relationship Id="rId7" Type="http://schemas.openxmlformats.org/officeDocument/2006/relationships/image" Target="../media/image18.png"/><Relationship Id="rId2" Type="http://schemas.openxmlformats.org/officeDocument/2006/relationships/image" Target="../media/image16.emf"/><Relationship Id="rId1" Type="http://schemas.openxmlformats.org/officeDocument/2006/relationships/slideLayout" Target="../slideLayouts/slideLayout11.xml"/><Relationship Id="rId6" Type="http://schemas.openxmlformats.org/officeDocument/2006/relationships/image" Target="../media/image17.emf"/><Relationship Id="rId5" Type="http://schemas.openxmlformats.org/officeDocument/2006/relationships/image" Target="../media/image12.emf"/><Relationship Id="rId4" Type="http://schemas.openxmlformats.org/officeDocument/2006/relationships/image" Target="../media/image10.emf"/><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emf"/><Relationship Id="rId7" Type="http://schemas.openxmlformats.org/officeDocument/2006/relationships/image" Target="../media/image17.emf"/><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12.emf"/><Relationship Id="rId5" Type="http://schemas.openxmlformats.org/officeDocument/2006/relationships/image" Target="../media/image10.emf"/><Relationship Id="rId10" Type="http://schemas.openxmlformats.org/officeDocument/2006/relationships/image" Target="../media/image9.png"/><Relationship Id="rId4" Type="http://schemas.openxmlformats.org/officeDocument/2006/relationships/image" Target="../media/image11.emf"/><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emf"/><Relationship Id="rId7" Type="http://schemas.openxmlformats.org/officeDocument/2006/relationships/image" Target="../media/image18.png"/><Relationship Id="rId2" Type="http://schemas.openxmlformats.org/officeDocument/2006/relationships/image" Target="../media/image16.emf"/><Relationship Id="rId1" Type="http://schemas.openxmlformats.org/officeDocument/2006/relationships/slideLayout" Target="../slideLayouts/slideLayout11.xml"/><Relationship Id="rId6" Type="http://schemas.openxmlformats.org/officeDocument/2006/relationships/image" Target="../media/image17.emf"/><Relationship Id="rId5" Type="http://schemas.openxmlformats.org/officeDocument/2006/relationships/image" Target="../media/image12.emf"/><Relationship Id="rId4" Type="http://schemas.openxmlformats.org/officeDocument/2006/relationships/image" Target="../media/image10.emf"/><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emf"/><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6.emf"/><Relationship Id="rId5" Type="http://schemas.openxmlformats.org/officeDocument/2006/relationships/image" Target="../media/image18.png"/><Relationship Id="rId4" Type="http://schemas.openxmlformats.org/officeDocument/2006/relationships/image" Target="../media/image10.emf"/><Relationship Id="rId9" Type="http://schemas.openxmlformats.org/officeDocument/2006/relationships/image" Target="../media/image17.emf"/></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2.emf"/><Relationship Id="rId4" Type="http://schemas.openxmlformats.org/officeDocument/2006/relationships/diagramLayout" Target="../diagrams/layout1.xml"/><Relationship Id="rId9" Type="http://schemas.openxmlformats.org/officeDocument/2006/relationships/image" Target="../media/image11.emf"/></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emf"/><Relationship Id="rId7"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emf"/><Relationship Id="rId5" Type="http://schemas.openxmlformats.org/officeDocument/2006/relationships/image" Target="../media/image10.emf"/><Relationship Id="rId10" Type="http://schemas.openxmlformats.org/officeDocument/2006/relationships/image" Target="../media/image9.png"/><Relationship Id="rId4" Type="http://schemas.openxmlformats.org/officeDocument/2006/relationships/image" Target="../media/image11.em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subTitle" idx="1"/>
          </p:nvPr>
        </p:nvSpPr>
        <p:spPr>
          <a:xfrm>
            <a:off x="422950" y="3365175"/>
            <a:ext cx="7801200" cy="30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APIGEE Overview</a:t>
            </a:r>
            <a:endParaRPr dirty="0">
              <a:solidFill>
                <a:srgbClr val="FFFFFF"/>
              </a:solidFill>
            </a:endParaRPr>
          </a:p>
        </p:txBody>
      </p:sp>
      <p:sp>
        <p:nvSpPr>
          <p:cNvPr id="269" name="Google Shape;269;p37"/>
          <p:cNvSpPr txBox="1">
            <a:spLocks noGrp="1"/>
          </p:cNvSpPr>
          <p:nvPr>
            <p:ph type="title"/>
          </p:nvPr>
        </p:nvSpPr>
        <p:spPr>
          <a:xfrm>
            <a:off x="392925" y="1049175"/>
            <a:ext cx="7831200" cy="19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b="1" dirty="0">
                <a:latin typeface="Google Sans"/>
                <a:ea typeface="Google Sans"/>
                <a:cs typeface="Google Sans"/>
                <a:sym typeface="Google Sans"/>
              </a:rPr>
              <a:t>DIU-AETC</a:t>
            </a:r>
            <a:endParaRPr sz="4800" b="1" dirty="0">
              <a:latin typeface="Google Sans"/>
              <a:ea typeface="Google Sans"/>
              <a:cs typeface="Google Sans"/>
              <a:sym typeface="Google Sans"/>
            </a:endParaRPr>
          </a:p>
          <a:p>
            <a:pPr marL="0" lvl="0" indent="0" algn="l" rtl="0">
              <a:spcBef>
                <a:spcPts val="0"/>
              </a:spcBef>
              <a:spcAft>
                <a:spcPts val="0"/>
              </a:spcAft>
              <a:buNone/>
            </a:pPr>
            <a:r>
              <a:rPr lang="en" sz="3000" dirty="0">
                <a:solidFill>
                  <a:srgbClr val="999999"/>
                </a:solidFill>
              </a:rPr>
              <a:t>Pilot Training Transformation</a:t>
            </a:r>
            <a:endParaRPr sz="3000" dirty="0">
              <a:solidFill>
                <a:srgbClr val="999999"/>
              </a:solidFill>
            </a:endParaRPr>
          </a:p>
        </p:txBody>
      </p:sp>
      <p:sp>
        <p:nvSpPr>
          <p:cNvPr id="270" name="Google Shape;270;p37"/>
          <p:cNvSpPr txBox="1">
            <a:spLocks noGrp="1"/>
          </p:cNvSpPr>
          <p:nvPr>
            <p:ph type="subTitle" idx="2"/>
          </p:nvPr>
        </p:nvSpPr>
        <p:spPr>
          <a:xfrm>
            <a:off x="407950" y="4746100"/>
            <a:ext cx="7831200" cy="30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FFFFFF"/>
                </a:solidFill>
              </a:rPr>
              <a:t>The information, scoping, and pricing data in this presentation is for evaluation/discussion purposes only and is non-binding. For reference purposes, Google's standard terms and conditions for professional services are located at: https://cloud.google.com/terms/professional-services.</a:t>
            </a:r>
            <a:endParaRPr sz="6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idx="12"/>
          </p:nvPr>
        </p:nvSpPr>
        <p:spPr>
          <a:prstGeom prst="rect">
            <a:avLst/>
          </a:prstGeom>
        </p:spPr>
        <p:txBody>
          <a:bodyPr/>
          <a:lstStyle/>
          <a:p>
            <a:fld id="{B9CF2066-C172-C043-9656-E2597F9B5BE6}" type="slidenum">
              <a:rPr lang="en-US" smtClean="0"/>
              <a:pPr/>
              <a:t>10</a:t>
            </a:fld>
            <a:endParaRPr lang="en-US" dirty="0"/>
          </a:p>
        </p:txBody>
      </p:sp>
      <p:sp>
        <p:nvSpPr>
          <p:cNvPr id="3" name="Title 2"/>
          <p:cNvSpPr>
            <a:spLocks noGrp="1"/>
          </p:cNvSpPr>
          <p:nvPr>
            <p:ph type="title" idx="4294967295"/>
          </p:nvPr>
        </p:nvSpPr>
        <p:spPr>
          <a:xfrm>
            <a:off x="0" y="285750"/>
            <a:ext cx="6748463" cy="274638"/>
          </a:xfrm>
        </p:spPr>
        <p:txBody>
          <a:bodyPr>
            <a:normAutofit fontScale="90000"/>
          </a:bodyPr>
          <a:lstStyle/>
          <a:p>
            <a:r>
              <a:rPr lang="en-US" dirty="0"/>
              <a:t>Protocol Mediation and Mobile Optimization</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584628654"/>
              </p:ext>
            </p:extLst>
          </p:nvPr>
        </p:nvGraphicFramePr>
        <p:xfrm>
          <a:off x="445274" y="1367626"/>
          <a:ext cx="4643438" cy="2800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442428056"/>
              </p:ext>
            </p:extLst>
          </p:nvPr>
        </p:nvGraphicFramePr>
        <p:xfrm>
          <a:off x="5210359" y="1371601"/>
          <a:ext cx="3425429" cy="28003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65158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idx="12"/>
          </p:nvPr>
        </p:nvSpPr>
        <p:spPr>
          <a:prstGeom prst="rect">
            <a:avLst/>
          </a:prstGeom>
        </p:spPr>
        <p:txBody>
          <a:bodyPr/>
          <a:lstStyle/>
          <a:p>
            <a:fld id="{B9CF2066-C172-C043-9656-E2597F9B5BE6}" type="slidenum">
              <a:rPr lang="en-US" smtClean="0"/>
              <a:pPr/>
              <a:t>11</a:t>
            </a:fld>
            <a:endParaRPr lang="en-US" dirty="0"/>
          </a:p>
        </p:txBody>
      </p:sp>
      <p:sp>
        <p:nvSpPr>
          <p:cNvPr id="3" name="Title 2"/>
          <p:cNvSpPr>
            <a:spLocks noGrp="1"/>
          </p:cNvSpPr>
          <p:nvPr>
            <p:ph type="title" idx="4294967295"/>
          </p:nvPr>
        </p:nvSpPr>
        <p:spPr>
          <a:xfrm>
            <a:off x="0" y="198438"/>
            <a:ext cx="7797800" cy="506412"/>
          </a:xfrm>
        </p:spPr>
        <p:txBody>
          <a:bodyPr/>
          <a:lstStyle/>
          <a:p>
            <a:r>
              <a:rPr lang="en-US" dirty="0"/>
              <a:t>Configuration or Coding… or Both</a:t>
            </a:r>
          </a:p>
        </p:txBody>
      </p:sp>
      <p:pic>
        <p:nvPicPr>
          <p:cNvPr id="8" name="Picture 7"/>
          <p:cNvPicPr>
            <a:picLocks noChangeAspect="1"/>
          </p:cNvPicPr>
          <p:nvPr/>
        </p:nvPicPr>
        <p:blipFill>
          <a:blip r:embed="rId3"/>
          <a:stretch>
            <a:fillRect/>
          </a:stretch>
        </p:blipFill>
        <p:spPr>
          <a:xfrm>
            <a:off x="99061" y="793539"/>
            <a:ext cx="1412096" cy="1371994"/>
          </a:xfrm>
          <a:prstGeom prst="rect">
            <a:avLst/>
          </a:prstGeom>
        </p:spPr>
      </p:pic>
      <p:pic>
        <p:nvPicPr>
          <p:cNvPr id="9" name="Picture 8"/>
          <p:cNvPicPr>
            <a:picLocks noChangeAspect="1"/>
          </p:cNvPicPr>
          <p:nvPr/>
        </p:nvPicPr>
        <p:blipFill>
          <a:blip r:embed="rId4"/>
          <a:stretch>
            <a:fillRect/>
          </a:stretch>
        </p:blipFill>
        <p:spPr>
          <a:xfrm>
            <a:off x="1987284" y="885627"/>
            <a:ext cx="1075820" cy="807706"/>
          </a:xfrm>
          <a:prstGeom prst="rect">
            <a:avLst/>
          </a:prstGeom>
        </p:spPr>
      </p:pic>
      <p:pic>
        <p:nvPicPr>
          <p:cNvPr id="10" name="Picture 9"/>
          <p:cNvPicPr>
            <a:picLocks noChangeAspect="1"/>
          </p:cNvPicPr>
          <p:nvPr/>
        </p:nvPicPr>
        <p:blipFill>
          <a:blip r:embed="rId5"/>
          <a:stretch>
            <a:fillRect/>
          </a:stretch>
        </p:blipFill>
        <p:spPr>
          <a:xfrm>
            <a:off x="671105" y="2165533"/>
            <a:ext cx="1975257" cy="1249256"/>
          </a:xfrm>
          <a:prstGeom prst="rect">
            <a:avLst/>
          </a:prstGeom>
        </p:spPr>
      </p:pic>
      <p:pic>
        <p:nvPicPr>
          <p:cNvPr id="11" name="Picture 10"/>
          <p:cNvPicPr>
            <a:picLocks noChangeAspect="1"/>
          </p:cNvPicPr>
          <p:nvPr/>
        </p:nvPicPr>
        <p:blipFill>
          <a:blip r:embed="rId6"/>
          <a:stretch>
            <a:fillRect/>
          </a:stretch>
        </p:blipFill>
        <p:spPr>
          <a:xfrm>
            <a:off x="440490" y="3587750"/>
            <a:ext cx="2373255" cy="914400"/>
          </a:xfrm>
          <a:prstGeom prst="rect">
            <a:avLst/>
          </a:prstGeom>
        </p:spPr>
      </p:pic>
      <p:pic>
        <p:nvPicPr>
          <p:cNvPr id="2" name="Picture 1"/>
          <p:cNvPicPr>
            <a:picLocks noChangeAspect="1"/>
          </p:cNvPicPr>
          <p:nvPr/>
        </p:nvPicPr>
        <p:blipFill>
          <a:blip r:embed="rId7"/>
          <a:stretch>
            <a:fillRect/>
          </a:stretch>
        </p:blipFill>
        <p:spPr>
          <a:xfrm>
            <a:off x="3506312" y="1143000"/>
            <a:ext cx="5372244" cy="3086100"/>
          </a:xfrm>
          <a:prstGeom prst="rect">
            <a:avLst/>
          </a:prstGeom>
        </p:spPr>
      </p:pic>
    </p:spTree>
    <p:extLst>
      <p:ext uri="{BB962C8B-B14F-4D97-AF65-F5344CB8AC3E}">
        <p14:creationId xmlns:p14="http://schemas.microsoft.com/office/powerpoint/2010/main" val="1042840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8438"/>
            <a:ext cx="7797800" cy="506412"/>
          </a:xfrm>
        </p:spPr>
        <p:txBody>
          <a:bodyPr/>
          <a:lstStyle/>
          <a:p>
            <a:r>
              <a:rPr lang="en-US" dirty="0"/>
              <a:t>Apigee Edge – Analytics Services</a:t>
            </a:r>
          </a:p>
        </p:txBody>
      </p:sp>
      <p:graphicFrame>
        <p:nvGraphicFramePr>
          <p:cNvPr id="3" name="Diagram 2"/>
          <p:cNvGraphicFramePr/>
          <p:nvPr>
            <p:extLst>
              <p:ext uri="{D42A27DB-BD31-4B8C-83A1-F6EECF244321}">
                <p14:modId xmlns:p14="http://schemas.microsoft.com/office/powerpoint/2010/main" val="1024713230"/>
              </p:ext>
            </p:extLst>
          </p:nvPr>
        </p:nvGraphicFramePr>
        <p:xfrm>
          <a:off x="765969" y="1155693"/>
          <a:ext cx="7524409" cy="4000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51"/>
          <p:cNvGrpSpPr>
            <a:grpSpLocks/>
          </p:cNvGrpSpPr>
          <p:nvPr/>
        </p:nvGrpSpPr>
        <p:grpSpPr bwMode="auto">
          <a:xfrm>
            <a:off x="3951502" y="3098793"/>
            <a:ext cx="1164875" cy="857250"/>
            <a:chOff x="4883423" y="3069112"/>
            <a:chExt cx="717293" cy="716337"/>
          </a:xfrm>
        </p:grpSpPr>
        <p:sp>
          <p:nvSpPr>
            <p:cNvPr id="5" name="Rounded Rectangle 4"/>
            <p:cNvSpPr/>
            <p:nvPr/>
          </p:nvSpPr>
          <p:spPr>
            <a:xfrm flipH="1">
              <a:off x="4883423" y="3069112"/>
              <a:ext cx="717293" cy="7163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050" dirty="0">
                <a:solidFill>
                  <a:schemeClr val="tx1"/>
                </a:solidFill>
                <a:latin typeface="+mj-lt"/>
              </a:endParaRPr>
            </a:p>
          </p:txBody>
        </p:sp>
        <p:grpSp>
          <p:nvGrpSpPr>
            <p:cNvPr id="6" name="Group 54"/>
            <p:cNvGrpSpPr>
              <a:grpSpLocks/>
            </p:cNvGrpSpPr>
            <p:nvPr/>
          </p:nvGrpSpPr>
          <p:grpSpPr bwMode="auto">
            <a:xfrm flipH="1">
              <a:off x="4962288" y="3171301"/>
              <a:ext cx="558751" cy="558897"/>
              <a:chOff x="6765943" y="3967626"/>
              <a:chExt cx="914400" cy="914400"/>
            </a:xfrm>
          </p:grpSpPr>
          <p:pic>
            <p:nvPicPr>
              <p:cNvPr id="7" name="Picture 5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08103" y="4205624"/>
                <a:ext cx="444150" cy="439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65943" y="3967626"/>
                <a:ext cx="9144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flipH="1">
                <a:off x="6883442" y="4068426"/>
                <a:ext cx="679403" cy="7310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41324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8438"/>
            <a:ext cx="7797800" cy="506412"/>
          </a:xfrm>
        </p:spPr>
        <p:txBody>
          <a:bodyPr/>
          <a:lstStyle/>
          <a:p>
            <a:r>
              <a:rPr lang="en-US" dirty="0"/>
              <a:t>Analytics Services Dashboard</a:t>
            </a:r>
          </a:p>
        </p:txBody>
      </p:sp>
      <p:pic>
        <p:nvPicPr>
          <p:cNvPr id="4" name="Picture 3" descr="https://lh6.googleusercontent.com/mIwszsPIFsQaFr_poJIDIC-s-ds5BCcFLBu0z_mRUScNQzSn3lWx9jJcdcfFsEJ_pyl2wxhk8uXS8MBu7CGEL7mDRhevBFgYppVkxpzbRUR1uOuqWUqyYn6UpfzdgA9ueTJd"/>
          <p:cNvPicPr/>
          <p:nvPr/>
        </p:nvPicPr>
        <p:blipFill>
          <a:blip r:embed="rId2">
            <a:extLst>
              <a:ext uri="{28A0092B-C50C-407E-A947-70E740481C1C}">
                <a14:useLocalDpi xmlns:a14="http://schemas.microsoft.com/office/drawing/2010/main" val="0"/>
              </a:ext>
            </a:extLst>
          </a:blip>
          <a:srcRect/>
          <a:stretch>
            <a:fillRect/>
          </a:stretch>
        </p:blipFill>
        <p:spPr bwMode="auto">
          <a:xfrm>
            <a:off x="233125" y="700488"/>
            <a:ext cx="8753872" cy="4000500"/>
          </a:xfrm>
          <a:prstGeom prst="rect">
            <a:avLst/>
          </a:prstGeom>
          <a:noFill/>
          <a:ln>
            <a:noFill/>
          </a:ln>
        </p:spPr>
      </p:pic>
    </p:spTree>
    <p:extLst>
      <p:ext uri="{BB962C8B-B14F-4D97-AF65-F5344CB8AC3E}">
        <p14:creationId xmlns:p14="http://schemas.microsoft.com/office/powerpoint/2010/main" val="136903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028725" y="1200150"/>
            <a:ext cx="3788694" cy="1800225"/>
          </a:xfrm>
          <a:prstGeom prst="rect">
            <a:avLst/>
          </a:prstGeom>
        </p:spPr>
      </p:pic>
      <p:pic>
        <p:nvPicPr>
          <p:cNvPr id="10" name="Picture 9"/>
          <p:cNvPicPr>
            <a:picLocks noChangeAspect="1"/>
          </p:cNvPicPr>
          <p:nvPr/>
        </p:nvPicPr>
        <p:blipFill>
          <a:blip r:embed="rId3"/>
          <a:stretch>
            <a:fillRect/>
          </a:stretch>
        </p:blipFill>
        <p:spPr>
          <a:xfrm>
            <a:off x="233125" y="971550"/>
            <a:ext cx="4358801" cy="3257550"/>
          </a:xfrm>
          <a:prstGeom prst="rect">
            <a:avLst/>
          </a:prstGeom>
        </p:spPr>
      </p:pic>
      <p:sp>
        <p:nvSpPr>
          <p:cNvPr id="3" name="Title 2"/>
          <p:cNvSpPr>
            <a:spLocks noGrp="1"/>
          </p:cNvSpPr>
          <p:nvPr>
            <p:ph type="title" idx="4294967295"/>
          </p:nvPr>
        </p:nvSpPr>
        <p:spPr>
          <a:xfrm>
            <a:off x="0" y="198438"/>
            <a:ext cx="7797800" cy="506412"/>
          </a:xfrm>
        </p:spPr>
        <p:txBody>
          <a:bodyPr/>
          <a:lstStyle/>
          <a:p>
            <a:r>
              <a:rPr lang="en-US" dirty="0"/>
              <a:t>Custom Reporting</a:t>
            </a:r>
          </a:p>
        </p:txBody>
      </p:sp>
      <p:cxnSp>
        <p:nvCxnSpPr>
          <p:cNvPr id="8" name="Straight Connector 7"/>
          <p:cNvCxnSpPr/>
          <p:nvPr/>
        </p:nvCxnSpPr>
        <p:spPr bwMode="auto">
          <a:xfrm flipV="1">
            <a:off x="385366" y="1257300"/>
            <a:ext cx="4643358" cy="2114550"/>
          </a:xfrm>
          <a:prstGeom prst="line">
            <a:avLst/>
          </a:prstGeom>
          <a:noFill/>
          <a:ln w="19050" cap="flat" cmpd="sng" algn="ctr">
            <a:solidFill>
              <a:srgbClr val="4F81BD"/>
            </a:solidFill>
            <a:prstDash val="sysDash"/>
            <a:round/>
            <a:headEnd type="none" w="med" len="med"/>
            <a:tailEnd type="none" w="med" len="med"/>
          </a:ln>
          <a:effectLst/>
        </p:spPr>
      </p:cxnSp>
      <p:cxnSp>
        <p:nvCxnSpPr>
          <p:cNvPr id="9" name="Straight Connector 8"/>
          <p:cNvCxnSpPr/>
          <p:nvPr/>
        </p:nvCxnSpPr>
        <p:spPr bwMode="auto">
          <a:xfrm flipV="1">
            <a:off x="2516743" y="3028950"/>
            <a:ext cx="2588102" cy="571500"/>
          </a:xfrm>
          <a:prstGeom prst="line">
            <a:avLst/>
          </a:prstGeom>
          <a:noFill/>
          <a:ln w="19050" cap="flat" cmpd="sng" algn="ctr">
            <a:solidFill>
              <a:srgbClr val="4F81BD"/>
            </a:solidFill>
            <a:prstDash val="sysDash"/>
            <a:round/>
            <a:headEnd type="none" w="med" len="med"/>
            <a:tailEnd type="none" w="med" len="med"/>
          </a:ln>
          <a:effectLst/>
        </p:spPr>
      </p:cxnSp>
      <p:sp>
        <p:nvSpPr>
          <p:cNvPr id="18" name="TextBox 17"/>
          <p:cNvSpPr txBox="1"/>
          <p:nvPr/>
        </p:nvSpPr>
        <p:spPr>
          <a:xfrm>
            <a:off x="5104845" y="3257551"/>
            <a:ext cx="3882152" cy="415498"/>
          </a:xfrm>
          <a:prstGeom prst="rect">
            <a:avLst/>
          </a:prstGeom>
          <a:noFill/>
        </p:spPr>
        <p:txBody>
          <a:bodyPr wrap="square" rtlCol="0">
            <a:spAutoFit/>
          </a:bodyPr>
          <a:lstStyle/>
          <a:p>
            <a:pPr algn="l"/>
            <a:r>
              <a:rPr lang="en-US" sz="1050" dirty="0">
                <a:solidFill>
                  <a:schemeClr val="tx1">
                    <a:lumMod val="50000"/>
                    <a:lumOff val="50000"/>
                  </a:schemeClr>
                </a:solidFill>
                <a:latin typeface="+mn-lt"/>
                <a:cs typeface="Century Gothic"/>
              </a:rPr>
              <a:t>Custom reports can show a number of different measures and provide details based on a variety of different drilldown criteria</a:t>
            </a:r>
          </a:p>
        </p:txBody>
      </p:sp>
    </p:spTree>
    <p:extLst>
      <p:ext uri="{BB962C8B-B14F-4D97-AF65-F5344CB8AC3E}">
        <p14:creationId xmlns:p14="http://schemas.microsoft.com/office/powerpoint/2010/main" val="3979446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98438"/>
            <a:ext cx="7797800" cy="506412"/>
          </a:xfrm>
        </p:spPr>
        <p:txBody>
          <a:bodyPr/>
          <a:lstStyle/>
          <a:p>
            <a:r>
              <a:rPr lang="en-US" dirty="0"/>
              <a:t>Exporting Statistics</a:t>
            </a:r>
          </a:p>
        </p:txBody>
      </p:sp>
      <p:pic>
        <p:nvPicPr>
          <p:cNvPr id="5" name="Picture 4"/>
          <p:cNvPicPr>
            <a:picLocks noChangeAspect="1"/>
          </p:cNvPicPr>
          <p:nvPr/>
        </p:nvPicPr>
        <p:blipFill>
          <a:blip r:embed="rId2"/>
          <a:stretch>
            <a:fillRect/>
          </a:stretch>
        </p:blipFill>
        <p:spPr>
          <a:xfrm>
            <a:off x="233125" y="857250"/>
            <a:ext cx="4719479" cy="2899175"/>
          </a:xfrm>
          <a:prstGeom prst="rect">
            <a:avLst/>
          </a:prstGeom>
        </p:spPr>
      </p:pic>
      <p:pic>
        <p:nvPicPr>
          <p:cNvPr id="4" name="Picture 3" descr="Screen Shot 2012-08-29 at 5.37.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759" y="2114551"/>
            <a:ext cx="4614958" cy="2721100"/>
          </a:xfrm>
          <a:prstGeom prst="rect">
            <a:avLst/>
          </a:prstGeom>
        </p:spPr>
      </p:pic>
    </p:spTree>
    <p:extLst>
      <p:ext uri="{BB962C8B-B14F-4D97-AF65-F5344CB8AC3E}">
        <p14:creationId xmlns:p14="http://schemas.microsoft.com/office/powerpoint/2010/main" val="2695059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8438"/>
            <a:ext cx="7797800" cy="506412"/>
          </a:xfrm>
        </p:spPr>
        <p:txBody>
          <a:bodyPr/>
          <a:lstStyle/>
          <a:p>
            <a:r>
              <a:rPr lang="en-US" dirty="0"/>
              <a:t>Apigee Edge – Developer Services</a:t>
            </a:r>
          </a:p>
        </p:txBody>
      </p:sp>
      <p:graphicFrame>
        <p:nvGraphicFramePr>
          <p:cNvPr id="3" name="Diagram 2"/>
          <p:cNvGraphicFramePr/>
          <p:nvPr>
            <p:extLst>
              <p:ext uri="{D42A27DB-BD31-4B8C-83A1-F6EECF244321}">
                <p14:modId xmlns:p14="http://schemas.microsoft.com/office/powerpoint/2010/main" val="1394200280"/>
              </p:ext>
            </p:extLst>
          </p:nvPr>
        </p:nvGraphicFramePr>
        <p:xfrm>
          <a:off x="809512" y="922742"/>
          <a:ext cx="7524409" cy="4000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51"/>
          <p:cNvGrpSpPr>
            <a:grpSpLocks/>
          </p:cNvGrpSpPr>
          <p:nvPr/>
        </p:nvGrpSpPr>
        <p:grpSpPr bwMode="auto">
          <a:xfrm>
            <a:off x="3951502" y="2938113"/>
            <a:ext cx="1164875" cy="857250"/>
            <a:chOff x="4883423" y="3069112"/>
            <a:chExt cx="717293" cy="716337"/>
          </a:xfrm>
        </p:grpSpPr>
        <p:sp>
          <p:nvSpPr>
            <p:cNvPr id="5" name="Rounded Rectangle 4"/>
            <p:cNvSpPr/>
            <p:nvPr/>
          </p:nvSpPr>
          <p:spPr>
            <a:xfrm flipH="1">
              <a:off x="4883423" y="3069112"/>
              <a:ext cx="717293" cy="7163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050" dirty="0">
                <a:solidFill>
                  <a:schemeClr val="tx1"/>
                </a:solidFill>
                <a:latin typeface="+mj-lt"/>
              </a:endParaRPr>
            </a:p>
          </p:txBody>
        </p:sp>
        <p:grpSp>
          <p:nvGrpSpPr>
            <p:cNvPr id="6" name="Group 54"/>
            <p:cNvGrpSpPr>
              <a:grpSpLocks/>
            </p:cNvGrpSpPr>
            <p:nvPr/>
          </p:nvGrpSpPr>
          <p:grpSpPr bwMode="auto">
            <a:xfrm flipH="1">
              <a:off x="4962288" y="3171301"/>
              <a:ext cx="558751" cy="558897"/>
              <a:chOff x="6765943" y="3967626"/>
              <a:chExt cx="914400" cy="914400"/>
            </a:xfrm>
          </p:grpSpPr>
          <p:pic>
            <p:nvPicPr>
              <p:cNvPr id="7" name="Picture 5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08103" y="4205624"/>
                <a:ext cx="444150" cy="439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65943" y="3967626"/>
                <a:ext cx="9144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flipH="1">
                <a:off x="6883442" y="4068426"/>
                <a:ext cx="679403" cy="7310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049112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a:prstGeom prst="rect">
            <a:avLst/>
          </a:prstGeom>
        </p:spPr>
        <p:txBody>
          <a:bodyPr/>
          <a:lstStyle/>
          <a:p>
            <a:fld id="{B9CF2066-C172-C043-9656-E2597F9B5BE6}" type="slidenum">
              <a:rPr lang="en-US" smtClean="0"/>
              <a:pPr/>
              <a:t>17</a:t>
            </a:fld>
            <a:endParaRPr lang="en-US" dirty="0"/>
          </a:p>
        </p:txBody>
      </p:sp>
      <p:sp>
        <p:nvSpPr>
          <p:cNvPr id="9" name="Text Placeholder 8"/>
          <p:cNvSpPr>
            <a:spLocks noGrp="1"/>
          </p:cNvSpPr>
          <p:nvPr>
            <p:ph type="body" sz="quarter" idx="4294967295"/>
          </p:nvPr>
        </p:nvSpPr>
        <p:spPr>
          <a:xfrm>
            <a:off x="5969000" y="941388"/>
            <a:ext cx="3175000" cy="469900"/>
          </a:xfrm>
        </p:spPr>
        <p:txBody>
          <a:bodyPr/>
          <a:lstStyle/>
          <a:p>
            <a:pPr lvl="0" algn="ctr">
              <a:buClr>
                <a:srgbClr val="FF4300"/>
              </a:buClr>
            </a:pPr>
            <a:r>
              <a:rPr lang="en-US" sz="1200" b="1" dirty="0" err="1">
                <a:solidFill>
                  <a:srgbClr val="686868"/>
                </a:solidFill>
                <a:cs typeface="Arial"/>
              </a:rPr>
              <a:t>OpenAPI</a:t>
            </a:r>
            <a:endParaRPr lang="en-US" sz="1200" dirty="0">
              <a:solidFill>
                <a:srgbClr val="686868"/>
              </a:solidFill>
              <a:cs typeface="Arial"/>
            </a:endParaRPr>
          </a:p>
          <a:p>
            <a:pPr lvl="0" algn="ctr">
              <a:buClr>
                <a:srgbClr val="FF4300"/>
              </a:buClr>
            </a:pPr>
            <a:r>
              <a:rPr lang="en-US" sz="1050" dirty="0">
                <a:solidFill>
                  <a:srgbClr val="686868"/>
                </a:solidFill>
                <a:cs typeface="Arial"/>
              </a:rPr>
              <a:t>Generate interactive documentation</a:t>
            </a:r>
          </a:p>
          <a:p>
            <a:pPr algn="ctr"/>
            <a:endParaRPr lang="en-US" sz="1200" dirty="0"/>
          </a:p>
        </p:txBody>
      </p:sp>
      <p:sp>
        <p:nvSpPr>
          <p:cNvPr id="11" name="Text Placeholder 10"/>
          <p:cNvSpPr>
            <a:spLocks noGrp="1"/>
          </p:cNvSpPr>
          <p:nvPr>
            <p:ph type="body" sz="quarter" idx="4294967295"/>
          </p:nvPr>
        </p:nvSpPr>
        <p:spPr>
          <a:xfrm>
            <a:off x="0" y="938213"/>
            <a:ext cx="2738438" cy="468312"/>
          </a:xfrm>
        </p:spPr>
        <p:txBody>
          <a:bodyPr spcFirstLastPara="1" vert="horz" wrap="square" lIns="61707" tIns="30854" rIns="61707" bIns="30854" rtlCol="0" anchor="t" anchorCtr="0">
            <a:noAutofit/>
          </a:bodyPr>
          <a:lstStyle/>
          <a:p>
            <a:pPr algn="ctr">
              <a:buClr>
                <a:srgbClr val="FF4300"/>
              </a:buClr>
            </a:pPr>
            <a:r>
              <a:rPr lang="en-US" sz="1200" b="1" dirty="0">
                <a:solidFill>
                  <a:srgbClr val="686868"/>
                </a:solidFill>
                <a:cs typeface="Arial"/>
              </a:rPr>
              <a:t>API-based</a:t>
            </a:r>
          </a:p>
          <a:p>
            <a:pPr algn="ctr">
              <a:buClr>
                <a:srgbClr val="FF4300"/>
              </a:buClr>
            </a:pPr>
            <a:r>
              <a:rPr lang="en-US" sz="1050" dirty="0">
                <a:solidFill>
                  <a:srgbClr val="686868"/>
                </a:solidFill>
                <a:cs typeface="Arial"/>
              </a:rPr>
              <a:t>Integrate with any portal / CMS</a:t>
            </a:r>
          </a:p>
        </p:txBody>
      </p:sp>
      <p:pic>
        <p:nvPicPr>
          <p:cNvPr id="15" name="Picture 14"/>
          <p:cNvPicPr>
            <a:picLocks noChangeAspect="1"/>
          </p:cNvPicPr>
          <p:nvPr/>
        </p:nvPicPr>
        <p:blipFill rotWithShape="1">
          <a:blip r:embed="rId3"/>
          <a:srcRect l="28313" r="28760"/>
          <a:stretch/>
        </p:blipFill>
        <p:spPr>
          <a:xfrm>
            <a:off x="820507" y="1979232"/>
            <a:ext cx="1394181" cy="2438400"/>
          </a:xfrm>
          <a:prstGeom prst="rect">
            <a:avLst/>
          </a:prstGeom>
        </p:spPr>
      </p:pic>
      <p:pic>
        <p:nvPicPr>
          <p:cNvPr id="16" name="Picture 15" descr="Method_Detai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516" y="1737137"/>
            <a:ext cx="2015986" cy="1464449"/>
          </a:xfrm>
          <a:prstGeom prst="rect">
            <a:avLst/>
          </a:prstGeom>
          <a:ln>
            <a:solidFill>
              <a:schemeClr val="accent3"/>
            </a:solidFill>
          </a:ln>
        </p:spPr>
      </p:pic>
      <p:pic>
        <p:nvPicPr>
          <p:cNvPr id="17" name="Picture 16" descr="Method_Detai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4837" y="2448359"/>
            <a:ext cx="2015986" cy="1464449"/>
          </a:xfrm>
          <a:prstGeom prst="rect">
            <a:avLst/>
          </a:prstGeom>
          <a:ln>
            <a:solidFill>
              <a:schemeClr val="accent3"/>
            </a:solidFill>
          </a:ln>
        </p:spPr>
      </p:pic>
      <p:pic>
        <p:nvPicPr>
          <p:cNvPr id="18" name="Picture 17" descr="Method_Detai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492" y="3270970"/>
            <a:ext cx="2015986" cy="1464449"/>
          </a:xfrm>
          <a:prstGeom prst="rect">
            <a:avLst/>
          </a:prstGeom>
          <a:ln>
            <a:solidFill>
              <a:schemeClr val="accent3"/>
            </a:solidFill>
          </a:ln>
        </p:spPr>
      </p:pic>
      <p:grpSp>
        <p:nvGrpSpPr>
          <p:cNvPr id="25" name="Group 24"/>
          <p:cNvGrpSpPr/>
          <p:nvPr/>
        </p:nvGrpSpPr>
        <p:grpSpPr>
          <a:xfrm>
            <a:off x="6219248" y="1744334"/>
            <a:ext cx="2919992" cy="725060"/>
            <a:chOff x="6911102" y="2284303"/>
            <a:chExt cx="3247312" cy="1073715"/>
          </a:xfrm>
        </p:grpSpPr>
        <p:sp>
          <p:nvSpPr>
            <p:cNvPr id="19" name="TextBox 18"/>
            <p:cNvSpPr txBox="1"/>
            <p:nvPr/>
          </p:nvSpPr>
          <p:spPr>
            <a:xfrm>
              <a:off x="6911102" y="3021914"/>
              <a:ext cx="3247312" cy="336104"/>
            </a:xfrm>
            <a:prstGeom prst="rect">
              <a:avLst/>
            </a:prstGeom>
            <a:noFill/>
          </p:spPr>
          <p:txBody>
            <a:bodyPr wrap="square" lIns="76179" tIns="38090" rIns="76179" bIns="38090" rtlCol="0">
              <a:spAutoFit/>
            </a:bodyPr>
            <a:lstStyle/>
            <a:p>
              <a:pPr algn="ctr"/>
              <a:r>
                <a:rPr lang="en-US" sz="975" b="1" dirty="0">
                  <a:solidFill>
                    <a:srgbClr val="FF4300"/>
                  </a:solidFill>
                </a:rPr>
                <a:t>Apigee Edge Developer Services</a:t>
              </a:r>
            </a:p>
          </p:txBody>
        </p:sp>
        <p:pic>
          <p:nvPicPr>
            <p:cNvPr id="22" name="Picture 21"/>
            <p:cNvPicPr>
              <a:picLocks noChangeAspect="1"/>
            </p:cNvPicPr>
            <p:nvPr/>
          </p:nvPicPr>
          <p:blipFill>
            <a:blip r:embed="rId5"/>
            <a:stretch>
              <a:fillRect/>
            </a:stretch>
          </p:blipFill>
          <p:spPr>
            <a:xfrm>
              <a:off x="8211691" y="2284303"/>
              <a:ext cx="646135" cy="739030"/>
            </a:xfrm>
            <a:prstGeom prst="rect">
              <a:avLst/>
            </a:prstGeom>
          </p:spPr>
        </p:pic>
      </p:grpSp>
      <p:grpSp>
        <p:nvGrpSpPr>
          <p:cNvPr id="27" name="Group 26"/>
          <p:cNvGrpSpPr/>
          <p:nvPr/>
        </p:nvGrpSpPr>
        <p:grpSpPr>
          <a:xfrm>
            <a:off x="7108108" y="3991961"/>
            <a:ext cx="1142272" cy="821059"/>
            <a:chOff x="7899600" y="5807257"/>
            <a:chExt cx="1270316" cy="1215876"/>
          </a:xfrm>
        </p:grpSpPr>
        <p:sp>
          <p:nvSpPr>
            <p:cNvPr id="21" name="TextBox 20"/>
            <p:cNvSpPr txBox="1"/>
            <p:nvPr/>
          </p:nvSpPr>
          <p:spPr>
            <a:xfrm>
              <a:off x="7899600" y="6687029"/>
              <a:ext cx="1270316" cy="336104"/>
            </a:xfrm>
            <a:prstGeom prst="rect">
              <a:avLst/>
            </a:prstGeom>
            <a:noFill/>
          </p:spPr>
          <p:txBody>
            <a:bodyPr wrap="square" lIns="76179" tIns="38090" rIns="76179" bIns="38090" rtlCol="0">
              <a:spAutoFit/>
            </a:bodyPr>
            <a:lstStyle/>
            <a:p>
              <a:pPr algn="ctr"/>
              <a:r>
                <a:rPr lang="en-US" sz="975" dirty="0"/>
                <a:t>gh-pages</a:t>
              </a:r>
            </a:p>
          </p:txBody>
        </p:sp>
        <p:pic>
          <p:nvPicPr>
            <p:cNvPr id="23" name="Picture 22"/>
            <p:cNvPicPr>
              <a:picLocks noChangeAspect="1"/>
            </p:cNvPicPr>
            <p:nvPr/>
          </p:nvPicPr>
          <p:blipFill>
            <a:blip r:embed="rId6"/>
            <a:stretch>
              <a:fillRect/>
            </a:stretch>
          </p:blipFill>
          <p:spPr>
            <a:xfrm>
              <a:off x="7990749" y="5807257"/>
              <a:ext cx="1088018" cy="904179"/>
            </a:xfrm>
            <a:prstGeom prst="rect">
              <a:avLst/>
            </a:prstGeom>
          </p:spPr>
        </p:pic>
      </p:grpSp>
      <p:grpSp>
        <p:nvGrpSpPr>
          <p:cNvPr id="26" name="Group 25"/>
          <p:cNvGrpSpPr/>
          <p:nvPr/>
        </p:nvGrpSpPr>
        <p:grpSpPr>
          <a:xfrm>
            <a:off x="6820409" y="2826635"/>
            <a:ext cx="1717669" cy="643886"/>
            <a:chOff x="7579652" y="3915266"/>
            <a:chExt cx="1910213" cy="953507"/>
          </a:xfrm>
        </p:grpSpPr>
        <p:sp>
          <p:nvSpPr>
            <p:cNvPr id="20" name="TextBox 19"/>
            <p:cNvSpPr txBox="1"/>
            <p:nvPr/>
          </p:nvSpPr>
          <p:spPr>
            <a:xfrm>
              <a:off x="7579652" y="4532669"/>
              <a:ext cx="1910213" cy="336104"/>
            </a:xfrm>
            <a:prstGeom prst="rect">
              <a:avLst/>
            </a:prstGeom>
            <a:noFill/>
          </p:spPr>
          <p:txBody>
            <a:bodyPr wrap="square" lIns="76179" tIns="38090" rIns="76179" bIns="38090" rtlCol="0">
              <a:spAutoFit/>
            </a:bodyPr>
            <a:lstStyle/>
            <a:p>
              <a:pPr algn="ctr"/>
              <a:r>
                <a:rPr lang="en-US" sz="975" dirty="0"/>
                <a:t>Other CMS</a:t>
              </a:r>
            </a:p>
          </p:txBody>
        </p:sp>
        <p:pic>
          <p:nvPicPr>
            <p:cNvPr id="24" name="Picture 23" descr="serv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3636" y="3915266"/>
              <a:ext cx="662244" cy="662072"/>
            </a:xfrm>
            <a:prstGeom prst="rect">
              <a:avLst/>
            </a:prstGeom>
          </p:spPr>
        </p:pic>
      </p:grpSp>
      <p:sp>
        <p:nvSpPr>
          <p:cNvPr id="28" name="Title 3"/>
          <p:cNvSpPr txBox="1">
            <a:spLocks/>
          </p:cNvSpPr>
          <p:nvPr/>
        </p:nvSpPr>
        <p:spPr>
          <a:xfrm>
            <a:off x="233125" y="333571"/>
            <a:ext cx="8017255" cy="390329"/>
          </a:xfrm>
          <a:prstGeom prst="rect">
            <a:avLst/>
          </a:prstGeom>
        </p:spPr>
        <p:txBody>
          <a:bodyPr vert="horz" lIns="68576" tIns="34289" rIns="68576" bIns="34289" rtlCol="0" anchor="t">
            <a:noAutofit/>
          </a:bodyPr>
          <a:lstStyle>
            <a:lvl1pPr algn="l" defTabSz="507858" rtl="0" eaLnBrk="1" latinLnBrk="0" hangingPunct="1">
              <a:spcBef>
                <a:spcPct val="0"/>
              </a:spcBef>
              <a:buNone/>
              <a:defRPr sz="2400" b="1" i="0" kern="1200">
                <a:solidFill>
                  <a:schemeClr val="tx2"/>
                </a:solidFill>
                <a:latin typeface="+mj-lt"/>
                <a:ea typeface="+mj-ea"/>
                <a:cs typeface="Arial"/>
              </a:defRPr>
            </a:lvl1pPr>
          </a:lstStyle>
          <a:p>
            <a:r>
              <a:rPr lang="en-US" dirty="0"/>
              <a:t>Implement progressive API Modeling and Documents</a:t>
            </a:r>
          </a:p>
        </p:txBody>
      </p:sp>
      <p:sp>
        <p:nvSpPr>
          <p:cNvPr id="29" name="Text Placeholder 10"/>
          <p:cNvSpPr txBox="1">
            <a:spLocks/>
          </p:cNvSpPr>
          <p:nvPr/>
        </p:nvSpPr>
        <p:spPr>
          <a:xfrm>
            <a:off x="2861195" y="942157"/>
            <a:ext cx="2739628" cy="469106"/>
          </a:xfrm>
          <a:prstGeom prst="rect">
            <a:avLst/>
          </a:prstGeom>
        </p:spPr>
        <p:txBody>
          <a:bodyPr vert="horz" lIns="61707" tIns="30854" rIns="61707" bIns="30854" rtlCol="0">
            <a:noAutofit/>
          </a:bodyPr>
          <a:lstStyle>
            <a:lvl1pPr marL="342900" indent="-342900" algn="l" defTabSz="457200" rtl="0" eaLnBrk="1" latinLnBrk="0" hangingPunct="1">
              <a:spcBef>
                <a:spcPct val="20000"/>
              </a:spcBef>
              <a:buClr>
                <a:schemeClr val="tx1"/>
              </a:buClr>
              <a:buFont typeface="Arial"/>
              <a:buChar char="•"/>
              <a:defRPr sz="2000" b="0" i="0" kern="1200" spc="30">
                <a:solidFill>
                  <a:schemeClr val="tx1"/>
                </a:solidFill>
                <a:latin typeface="+mn-lt"/>
                <a:ea typeface="+mn-ea"/>
                <a:cs typeface="Helvetica Neue Thin"/>
              </a:defRPr>
            </a:lvl1pPr>
            <a:lvl2pPr marL="742950" indent="-285750" algn="l" defTabSz="457200" rtl="0" eaLnBrk="1" latinLnBrk="0" hangingPunct="1">
              <a:spcBef>
                <a:spcPct val="20000"/>
              </a:spcBef>
              <a:buClr>
                <a:schemeClr val="tx1"/>
              </a:buClr>
              <a:buFont typeface="Arial"/>
              <a:buChar char="–"/>
              <a:defRPr sz="1800" b="0" i="0" kern="1200" spc="30">
                <a:solidFill>
                  <a:schemeClr val="tx1"/>
                </a:solidFill>
                <a:latin typeface="+mn-lt"/>
                <a:ea typeface="+mn-ea"/>
                <a:cs typeface="Helvetica Neue Thin"/>
              </a:defRPr>
            </a:lvl2pPr>
            <a:lvl3pPr marL="11430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3pPr>
            <a:lvl4pPr marL="16002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4pPr>
            <a:lvl5pPr marL="20574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lgn="ctr">
              <a:buClr>
                <a:srgbClr val="FF4300"/>
              </a:buClr>
            </a:pPr>
            <a:r>
              <a:rPr lang="en-US" sz="1350" b="1" dirty="0">
                <a:solidFill>
                  <a:srgbClr val="686868"/>
                </a:solidFill>
                <a:cs typeface="Arial"/>
              </a:rPr>
              <a:t>API Modeling</a:t>
            </a:r>
            <a:endParaRPr lang="en-US" sz="1350" dirty="0">
              <a:solidFill>
                <a:srgbClr val="686868"/>
              </a:solidFill>
              <a:cs typeface="Arial"/>
            </a:endParaRPr>
          </a:p>
          <a:p>
            <a:pPr lvl="0" algn="ctr">
              <a:buClr>
                <a:srgbClr val="FF4300"/>
              </a:buClr>
            </a:pPr>
            <a:r>
              <a:rPr lang="en-US" sz="1200" dirty="0">
                <a:solidFill>
                  <a:srgbClr val="686868"/>
                </a:solidFill>
                <a:cs typeface="Arial"/>
              </a:rPr>
              <a:t>Describe an API structure</a:t>
            </a:r>
          </a:p>
        </p:txBody>
      </p:sp>
    </p:spTree>
    <p:extLst>
      <p:ext uri="{BB962C8B-B14F-4D97-AF65-F5344CB8AC3E}">
        <p14:creationId xmlns:p14="http://schemas.microsoft.com/office/powerpoint/2010/main" val="4238818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prstGeom prst="rect">
            <a:avLst/>
          </a:prstGeom>
        </p:spPr>
        <p:txBody>
          <a:bodyPr/>
          <a:lstStyle/>
          <a:p>
            <a:fld id="{72EC1214-2C7B-1846-91C7-D93747619575}" type="slidenum">
              <a:rPr lang="en-US" smtClean="0"/>
              <a:t>18</a:t>
            </a:fld>
            <a:endParaRPr lang="en-US" dirty="0"/>
          </a:p>
        </p:txBody>
      </p:sp>
      <p:sp>
        <p:nvSpPr>
          <p:cNvPr id="3" name="Title 2"/>
          <p:cNvSpPr>
            <a:spLocks noGrp="1"/>
          </p:cNvSpPr>
          <p:nvPr>
            <p:ph type="title" idx="4294967295"/>
          </p:nvPr>
        </p:nvSpPr>
        <p:spPr>
          <a:xfrm>
            <a:off x="0" y="333375"/>
            <a:ext cx="7718425" cy="274638"/>
          </a:xfrm>
        </p:spPr>
        <p:txBody>
          <a:bodyPr>
            <a:normAutofit fontScale="90000"/>
          </a:bodyPr>
          <a:lstStyle/>
          <a:p>
            <a:r>
              <a:rPr lang="en-US" dirty="0"/>
              <a:t>Onboard your developers via self service</a:t>
            </a:r>
          </a:p>
        </p:txBody>
      </p:sp>
      <p:grpSp>
        <p:nvGrpSpPr>
          <p:cNvPr id="62" name="Group 61"/>
          <p:cNvGrpSpPr/>
          <p:nvPr/>
        </p:nvGrpSpPr>
        <p:grpSpPr>
          <a:xfrm>
            <a:off x="79391" y="896470"/>
            <a:ext cx="4440872" cy="3259422"/>
            <a:chOff x="74705" y="1195292"/>
            <a:chExt cx="4445503" cy="4345896"/>
          </a:xfrm>
        </p:grpSpPr>
        <p:pic>
          <p:nvPicPr>
            <p:cNvPr id="24" name="Picture 23" descr="Screen Shot 2013-08-30 at 2.30.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 y="1195292"/>
              <a:ext cx="4216905" cy="3064284"/>
            </a:xfrm>
            <a:prstGeom prst="rect">
              <a:avLst/>
            </a:prstGeom>
            <a:ln>
              <a:solidFill>
                <a:srgbClr val="BFBFBF"/>
              </a:solidFill>
            </a:ln>
          </p:spPr>
        </p:pic>
        <p:cxnSp>
          <p:nvCxnSpPr>
            <p:cNvPr id="44" name="Straight Arrow Connector 43"/>
            <p:cNvCxnSpPr/>
            <p:nvPr/>
          </p:nvCxnSpPr>
          <p:spPr>
            <a:xfrm flipV="1">
              <a:off x="577752" y="4176882"/>
              <a:ext cx="132719" cy="793129"/>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4705" y="4910247"/>
              <a:ext cx="1068407" cy="630941"/>
            </a:xfrm>
            <a:prstGeom prst="rect">
              <a:avLst/>
            </a:prstGeom>
            <a:noFill/>
          </p:spPr>
          <p:txBody>
            <a:bodyPr wrap="square" rtlCol="0">
              <a:spAutoFit/>
            </a:bodyPr>
            <a:lstStyle/>
            <a:p>
              <a:pPr>
                <a:buClr>
                  <a:schemeClr val="tx2"/>
                </a:buClr>
              </a:pPr>
              <a:r>
                <a:rPr lang="en-US" sz="825" b="1" dirty="0"/>
                <a:t>Developer signs up and requests key</a:t>
              </a:r>
            </a:p>
          </p:txBody>
        </p:sp>
      </p:grpSp>
      <p:grpSp>
        <p:nvGrpSpPr>
          <p:cNvPr id="59" name="Group 58"/>
          <p:cNvGrpSpPr/>
          <p:nvPr/>
        </p:nvGrpSpPr>
        <p:grpSpPr>
          <a:xfrm>
            <a:off x="794068" y="2542721"/>
            <a:ext cx="4534068" cy="2141416"/>
            <a:chOff x="630851" y="3705410"/>
            <a:chExt cx="4538796" cy="2855221"/>
          </a:xfrm>
        </p:grpSpPr>
        <p:pic>
          <p:nvPicPr>
            <p:cNvPr id="25" name="Picture 24" descr="Screen Shot 2013-08-30 at 2.36.44 PM.png"/>
            <p:cNvPicPr>
              <a:picLocks noChangeAspect="1"/>
            </p:cNvPicPr>
            <p:nvPr/>
          </p:nvPicPr>
          <p:blipFill rotWithShape="1">
            <a:blip r:embed="rId4">
              <a:extLst>
                <a:ext uri="{28A0092B-C50C-407E-A947-70E740481C1C}">
                  <a14:useLocalDpi xmlns:a14="http://schemas.microsoft.com/office/drawing/2010/main" val="0"/>
                </a:ext>
              </a:extLst>
            </a:blip>
            <a:srcRect r="21822" b="36894"/>
            <a:stretch/>
          </p:blipFill>
          <p:spPr>
            <a:xfrm>
              <a:off x="1266617" y="3705410"/>
              <a:ext cx="3903030" cy="2453320"/>
            </a:xfrm>
            <a:prstGeom prst="rect">
              <a:avLst/>
            </a:prstGeom>
            <a:ln>
              <a:solidFill>
                <a:srgbClr val="BFBFBF"/>
              </a:solidFill>
            </a:ln>
          </p:spPr>
        </p:pic>
        <p:cxnSp>
          <p:nvCxnSpPr>
            <p:cNvPr id="49" name="Straight Arrow Connector 48"/>
            <p:cNvCxnSpPr/>
            <p:nvPr/>
          </p:nvCxnSpPr>
          <p:spPr>
            <a:xfrm flipV="1">
              <a:off x="1133898" y="5585594"/>
              <a:ext cx="565360" cy="573137"/>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30851" y="6098966"/>
              <a:ext cx="1068407" cy="461665"/>
            </a:xfrm>
            <a:prstGeom prst="rect">
              <a:avLst/>
            </a:prstGeom>
            <a:noFill/>
          </p:spPr>
          <p:txBody>
            <a:bodyPr wrap="square" rtlCol="0">
              <a:spAutoFit/>
            </a:bodyPr>
            <a:lstStyle/>
            <a:p>
              <a:pPr>
                <a:buClr>
                  <a:schemeClr val="tx2"/>
                </a:buClr>
              </a:pPr>
              <a:r>
                <a:rPr lang="en-US" sz="825" b="1" dirty="0"/>
                <a:t>Key approval  designation</a:t>
              </a:r>
            </a:p>
          </p:txBody>
        </p:sp>
      </p:grpSp>
      <p:grpSp>
        <p:nvGrpSpPr>
          <p:cNvPr id="55" name="Group 54"/>
          <p:cNvGrpSpPr/>
          <p:nvPr/>
        </p:nvGrpSpPr>
        <p:grpSpPr>
          <a:xfrm>
            <a:off x="4856303" y="901292"/>
            <a:ext cx="3597072" cy="1042149"/>
            <a:chOff x="4870824" y="1195292"/>
            <a:chExt cx="3600823" cy="1389532"/>
          </a:xfrm>
        </p:grpSpPr>
        <p:sp>
          <p:nvSpPr>
            <p:cNvPr id="40" name="Rectangle 39"/>
            <p:cNvSpPr/>
            <p:nvPr/>
          </p:nvSpPr>
          <p:spPr>
            <a:xfrm>
              <a:off x="4870824" y="1195292"/>
              <a:ext cx="3600823" cy="1389532"/>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pic>
          <p:nvPicPr>
            <p:cNvPr id="26" name="Picture 25"/>
            <p:cNvPicPr>
              <a:picLocks noChangeAspect="1"/>
            </p:cNvPicPr>
            <p:nvPr/>
          </p:nvPicPr>
          <p:blipFill>
            <a:blip r:embed="rId5"/>
            <a:stretch>
              <a:fillRect/>
            </a:stretch>
          </p:blipFill>
          <p:spPr>
            <a:xfrm>
              <a:off x="5023155" y="1284938"/>
              <a:ext cx="3315773" cy="1223394"/>
            </a:xfrm>
            <a:prstGeom prst="rect">
              <a:avLst/>
            </a:prstGeom>
            <a:ln>
              <a:noFill/>
            </a:ln>
          </p:spPr>
        </p:pic>
      </p:grpSp>
      <p:grpSp>
        <p:nvGrpSpPr>
          <p:cNvPr id="60" name="Group 59"/>
          <p:cNvGrpSpPr/>
          <p:nvPr/>
        </p:nvGrpSpPr>
        <p:grpSpPr>
          <a:xfrm>
            <a:off x="4290631" y="2062358"/>
            <a:ext cx="4545618" cy="2055560"/>
            <a:chOff x="4353930" y="2875626"/>
            <a:chExt cx="4550358" cy="2740746"/>
          </a:xfrm>
        </p:grpSpPr>
        <p:pic>
          <p:nvPicPr>
            <p:cNvPr id="30" name="Picture 29" descr="Screen Shot 2013-08-30 at 2.57.47 PM.png"/>
            <p:cNvPicPr>
              <a:picLocks noChangeAspect="1"/>
            </p:cNvPicPr>
            <p:nvPr/>
          </p:nvPicPr>
          <p:blipFill rotWithShape="1">
            <a:blip r:embed="rId6">
              <a:extLst>
                <a:ext uri="{28A0092B-C50C-407E-A947-70E740481C1C}">
                  <a14:useLocalDpi xmlns:a14="http://schemas.microsoft.com/office/drawing/2010/main" val="0"/>
                </a:ext>
              </a:extLst>
            </a:blip>
            <a:srcRect r="9254"/>
            <a:stretch/>
          </p:blipFill>
          <p:spPr>
            <a:xfrm>
              <a:off x="4353930" y="2875626"/>
              <a:ext cx="4550358" cy="1545716"/>
            </a:xfrm>
            <a:prstGeom prst="rect">
              <a:avLst/>
            </a:prstGeom>
            <a:ln>
              <a:solidFill>
                <a:srgbClr val="BFBFBF"/>
              </a:solidFill>
            </a:ln>
          </p:spPr>
        </p:pic>
        <p:cxnSp>
          <p:nvCxnSpPr>
            <p:cNvPr id="42" name="Straight Arrow Connector 41"/>
            <p:cNvCxnSpPr/>
            <p:nvPr/>
          </p:nvCxnSpPr>
          <p:spPr>
            <a:xfrm flipV="1">
              <a:off x="8338928" y="4421342"/>
              <a:ext cx="132719" cy="793129"/>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860157" y="5154707"/>
              <a:ext cx="1044131" cy="461665"/>
            </a:xfrm>
            <a:prstGeom prst="rect">
              <a:avLst/>
            </a:prstGeom>
            <a:noFill/>
          </p:spPr>
          <p:txBody>
            <a:bodyPr wrap="square" rtlCol="0">
              <a:spAutoFit/>
            </a:bodyPr>
            <a:lstStyle/>
            <a:p>
              <a:pPr>
                <a:buClr>
                  <a:schemeClr val="tx2"/>
                </a:buClr>
              </a:pPr>
              <a:r>
                <a:rPr lang="en-US" sz="825" b="1" dirty="0"/>
                <a:t>Manage</a:t>
              </a:r>
              <a:br>
                <a:rPr lang="en-US" sz="825" b="1" dirty="0"/>
              </a:br>
              <a:r>
                <a:rPr lang="en-US" sz="825" b="1" dirty="0"/>
                <a:t>key requests</a:t>
              </a:r>
            </a:p>
          </p:txBody>
        </p:sp>
      </p:grpSp>
      <p:grpSp>
        <p:nvGrpSpPr>
          <p:cNvPr id="61" name="Group 60"/>
          <p:cNvGrpSpPr/>
          <p:nvPr/>
        </p:nvGrpSpPr>
        <p:grpSpPr>
          <a:xfrm>
            <a:off x="5401586" y="2971481"/>
            <a:ext cx="2773379" cy="1895616"/>
            <a:chOff x="5577599" y="3898673"/>
            <a:chExt cx="2776271" cy="2527489"/>
          </a:xfrm>
        </p:grpSpPr>
        <p:grpSp>
          <p:nvGrpSpPr>
            <p:cNvPr id="39" name="Group 38"/>
            <p:cNvGrpSpPr/>
            <p:nvPr/>
          </p:nvGrpSpPr>
          <p:grpSpPr>
            <a:xfrm>
              <a:off x="5577599" y="3898673"/>
              <a:ext cx="1684253" cy="2065824"/>
              <a:chOff x="5937702" y="3720351"/>
              <a:chExt cx="1876974" cy="2302206"/>
            </a:xfrm>
          </p:grpSpPr>
          <p:grpSp>
            <p:nvGrpSpPr>
              <p:cNvPr id="33" name="Group 32"/>
              <p:cNvGrpSpPr/>
              <p:nvPr/>
            </p:nvGrpSpPr>
            <p:grpSpPr>
              <a:xfrm>
                <a:off x="5937702" y="3720351"/>
                <a:ext cx="1876974" cy="2302206"/>
                <a:chOff x="9517414" y="3369393"/>
                <a:chExt cx="2297156" cy="2817582"/>
              </a:xfrm>
            </p:grpSpPr>
            <p:pic>
              <p:nvPicPr>
                <p:cNvPr id="37" name="Picture 36" descr="Screen Shot 2013-08-30 at 2.30.16 PM.png"/>
                <p:cNvPicPr>
                  <a:picLocks noChangeAspect="1"/>
                </p:cNvPicPr>
                <p:nvPr/>
              </p:nvPicPr>
              <p:blipFill rotWithShape="1">
                <a:blip r:embed="rId3">
                  <a:extLst>
                    <a:ext uri="{28A0092B-C50C-407E-A947-70E740481C1C}">
                      <a14:useLocalDpi xmlns:a14="http://schemas.microsoft.com/office/drawing/2010/main" val="0"/>
                    </a:ext>
                  </a:extLst>
                </a:blip>
                <a:srcRect r="48595" b="86434"/>
                <a:stretch/>
              </p:blipFill>
              <p:spPr>
                <a:xfrm>
                  <a:off x="9517414" y="3369393"/>
                  <a:ext cx="2297156" cy="440506"/>
                </a:xfrm>
                <a:prstGeom prst="rect">
                  <a:avLst/>
                </a:prstGeom>
                <a:ln>
                  <a:solidFill>
                    <a:srgbClr val="BFBFBF"/>
                  </a:solidFill>
                </a:ln>
              </p:spPr>
            </p:pic>
            <p:sp>
              <p:nvSpPr>
                <p:cNvPr id="36" name="Shape 1041"/>
                <p:cNvSpPr/>
                <p:nvPr/>
              </p:nvSpPr>
              <p:spPr>
                <a:xfrm>
                  <a:off x="9517414" y="3864124"/>
                  <a:ext cx="2297156" cy="2322851"/>
                </a:xfrm>
                <a:prstGeom prst="rect">
                  <a:avLst/>
                </a:prstGeom>
                <a:blipFill>
                  <a:blip r:embed="rId7"/>
                  <a:srcRect/>
                  <a:stretch>
                    <a:fillRect l="-7054" t="-64079" r="-201440" b="-7019"/>
                  </a:stretch>
                </a:blipFill>
              </p:spPr>
            </p:sp>
            <p:sp>
              <p:nvSpPr>
                <p:cNvPr id="32" name="TextBox 31"/>
                <p:cNvSpPr txBox="1"/>
                <p:nvPr/>
              </p:nvSpPr>
              <p:spPr>
                <a:xfrm>
                  <a:off x="9517414" y="3675430"/>
                  <a:ext cx="2297156" cy="307777"/>
                </a:xfrm>
                <a:prstGeom prst="rect">
                  <a:avLst/>
                </a:prstGeom>
                <a:solidFill>
                  <a:schemeClr val="bg1"/>
                </a:solidFill>
              </p:spPr>
              <p:txBody>
                <a:bodyPr wrap="none" rtlCol="0">
                  <a:noAutofit/>
                </a:bodyPr>
                <a:lstStyle/>
                <a:p>
                  <a:pPr>
                    <a:buClr>
                      <a:schemeClr val="tx2"/>
                    </a:buClr>
                  </a:pPr>
                  <a:r>
                    <a:rPr lang="en-US" sz="825" b="1" dirty="0">
                      <a:solidFill>
                        <a:schemeClr val="tx1">
                          <a:lumMod val="50000"/>
                        </a:schemeClr>
                      </a:solidFill>
                    </a:rPr>
                    <a:t>Add App</a:t>
                  </a:r>
                </a:p>
              </p:txBody>
            </p:sp>
          </p:grpSp>
          <p:sp>
            <p:nvSpPr>
              <p:cNvPr id="38" name="Rectangle 37"/>
              <p:cNvSpPr/>
              <p:nvPr/>
            </p:nvSpPr>
            <p:spPr>
              <a:xfrm>
                <a:off x="5937702" y="3720351"/>
                <a:ext cx="1876974" cy="2302206"/>
              </a:xfrm>
              <a:prstGeom prst="rect">
                <a:avLst/>
              </a:prstGeom>
              <a:no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grpSp>
        <p:cxnSp>
          <p:nvCxnSpPr>
            <p:cNvPr id="52" name="Straight Arrow Connector 51"/>
            <p:cNvCxnSpPr>
              <a:stCxn id="53" idx="0"/>
              <a:endCxn id="36" idx="3"/>
            </p:cNvCxnSpPr>
            <p:nvPr/>
          </p:nvCxnSpPr>
          <p:spPr>
            <a:xfrm flipH="1" flipV="1">
              <a:off x="7261852" y="5112951"/>
              <a:ext cx="598305" cy="851546"/>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7366444" y="5964497"/>
              <a:ext cx="987426" cy="461665"/>
            </a:xfrm>
            <a:prstGeom prst="rect">
              <a:avLst/>
            </a:prstGeom>
            <a:noFill/>
          </p:spPr>
          <p:txBody>
            <a:bodyPr wrap="square" rtlCol="0">
              <a:spAutoFit/>
            </a:bodyPr>
            <a:lstStyle/>
            <a:p>
              <a:pPr>
                <a:buClr>
                  <a:schemeClr val="tx2"/>
                </a:buClr>
              </a:pPr>
              <a:r>
                <a:rPr lang="en-US" sz="825" b="1" dirty="0"/>
                <a:t>Developer ready to go</a:t>
              </a:r>
            </a:p>
          </p:txBody>
        </p:sp>
      </p:grpSp>
    </p:spTree>
    <p:extLst>
      <p:ext uri="{BB962C8B-B14F-4D97-AF65-F5344CB8AC3E}">
        <p14:creationId xmlns:p14="http://schemas.microsoft.com/office/powerpoint/2010/main" val="1234081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8438"/>
            <a:ext cx="7797800" cy="506412"/>
          </a:xfrm>
        </p:spPr>
        <p:txBody>
          <a:bodyPr/>
          <a:lstStyle/>
          <a:p>
            <a:r>
              <a:rPr lang="en-US" dirty="0"/>
              <a:t>Customize the Developer Experience</a:t>
            </a:r>
          </a:p>
        </p:txBody>
      </p:sp>
      <p:sp>
        <p:nvSpPr>
          <p:cNvPr id="6" name="Shape 979"/>
          <p:cNvSpPr/>
          <p:nvPr/>
        </p:nvSpPr>
        <p:spPr>
          <a:xfrm>
            <a:off x="316158" y="826686"/>
            <a:ext cx="5753206" cy="2424244"/>
          </a:xfrm>
          <a:prstGeom prst="rect">
            <a:avLst/>
          </a:prstGeom>
          <a:blipFill>
            <a:blip r:embed="rId2"/>
            <a:stretch>
              <a:fillRect/>
            </a:stretch>
          </a:blipFill>
          <a:ln>
            <a:solidFill>
              <a:schemeClr val="bg1">
                <a:lumMod val="65000"/>
              </a:schemeClr>
            </a:solidFill>
          </a:ln>
        </p:spPr>
      </p:sp>
      <p:pic>
        <p:nvPicPr>
          <p:cNvPr id="4" name="Picture 3" descr="whole foo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931" y="800100"/>
            <a:ext cx="3143782" cy="3600450"/>
          </a:xfrm>
          <a:prstGeom prst="rect">
            <a:avLst/>
          </a:prstGeom>
          <a:ln>
            <a:noFill/>
          </a:ln>
          <a:effectLst>
            <a:outerShdw blurRad="292100" dist="139700" dir="2700000" algn="tl" rotWithShape="0">
              <a:srgbClr val="333333">
                <a:alpha val="65000"/>
              </a:srgbClr>
            </a:outerShdw>
          </a:effectLst>
        </p:spPr>
      </p:pic>
      <p:pic>
        <p:nvPicPr>
          <p:cNvPr id="5" name="Picture 4" descr="Screen Shot 2012-11-06 at 1.53.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141" y="2686050"/>
            <a:ext cx="4559023" cy="2114550"/>
          </a:xfrm>
          <a:prstGeom prst="rect">
            <a:avLst/>
          </a:prstGeom>
          <a:ln>
            <a:solidFill>
              <a:srgbClr val="D1D3D4"/>
            </a:solidFill>
          </a:ln>
          <a:effectLst/>
        </p:spPr>
      </p:pic>
    </p:spTree>
    <p:extLst>
      <p:ext uri="{BB962C8B-B14F-4D97-AF65-F5344CB8AC3E}">
        <p14:creationId xmlns:p14="http://schemas.microsoft.com/office/powerpoint/2010/main" val="1721611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p:nvPr/>
        </p:nvSpPr>
        <p:spPr>
          <a:xfrm>
            <a:off x="333425" y="313225"/>
            <a:ext cx="54864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Google Sans"/>
                <a:ea typeface="Google Sans"/>
                <a:cs typeface="Google Sans"/>
                <a:sym typeface="Google Sans"/>
              </a:rPr>
              <a:t>Agenda</a:t>
            </a:r>
            <a:endParaRPr sz="2400" b="1">
              <a:solidFill>
                <a:schemeClr val="dk1"/>
              </a:solidFill>
              <a:latin typeface="Google Sans"/>
              <a:ea typeface="Google Sans"/>
              <a:cs typeface="Google Sans"/>
              <a:sym typeface="Google Sans"/>
            </a:endParaRPr>
          </a:p>
        </p:txBody>
      </p:sp>
      <p:sp>
        <p:nvSpPr>
          <p:cNvPr id="293" name="Google Shape;293;p39"/>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
        <p:nvSpPr>
          <p:cNvPr id="2" name="Rectangle 1">
            <a:extLst>
              <a:ext uri="{FF2B5EF4-FFF2-40B4-BE49-F238E27FC236}">
                <a16:creationId xmlns:a16="http://schemas.microsoft.com/office/drawing/2014/main" id="{0EA1620A-7184-F047-9ED2-4A7F873AE2A2}"/>
              </a:ext>
            </a:extLst>
          </p:cNvPr>
          <p:cNvSpPr/>
          <p:nvPr/>
        </p:nvSpPr>
        <p:spPr>
          <a:xfrm>
            <a:off x="988148" y="999025"/>
            <a:ext cx="4176953" cy="2776337"/>
          </a:xfrm>
          <a:prstGeom prst="rect">
            <a:avLst/>
          </a:prstGeom>
        </p:spPr>
        <p:txBody>
          <a:bodyPr wrap="square">
            <a:spAutoFit/>
          </a:bodyPr>
          <a:lstStyle/>
          <a:p>
            <a:pPr marL="342900" indent="-342900">
              <a:lnSpc>
                <a:spcPct val="200000"/>
              </a:lnSpc>
              <a:buFont typeface="+mj-lt"/>
              <a:buAutoNum type="arabicPeriod"/>
            </a:pPr>
            <a:r>
              <a:rPr lang="en-US" sz="1800" dirty="0"/>
              <a:t>Core Design Principals</a:t>
            </a:r>
          </a:p>
          <a:p>
            <a:pPr marL="342900" indent="-342900">
              <a:lnSpc>
                <a:spcPct val="200000"/>
              </a:lnSpc>
              <a:buFont typeface="+mj-lt"/>
              <a:buAutoNum type="arabicPeriod"/>
            </a:pPr>
            <a:r>
              <a:rPr lang="en-US" sz="1800" dirty="0"/>
              <a:t>Edge API Services</a:t>
            </a:r>
          </a:p>
          <a:p>
            <a:pPr marL="342900" indent="-342900">
              <a:lnSpc>
                <a:spcPct val="200000"/>
              </a:lnSpc>
              <a:buFont typeface="+mj-lt"/>
              <a:buAutoNum type="arabicPeriod"/>
            </a:pPr>
            <a:r>
              <a:rPr lang="en-US" sz="1800" dirty="0"/>
              <a:t>Analytics and Developer Services</a:t>
            </a:r>
          </a:p>
          <a:p>
            <a:pPr marL="342900" indent="-342900">
              <a:lnSpc>
                <a:spcPct val="200000"/>
              </a:lnSpc>
              <a:buFont typeface="+mj-lt"/>
              <a:buAutoNum type="arabicPeriod"/>
            </a:pPr>
            <a:r>
              <a:rPr lang="en-US" sz="1800" dirty="0"/>
              <a:t>Architecture Details</a:t>
            </a:r>
          </a:p>
          <a:p>
            <a:pPr marL="342900" indent="-342900">
              <a:lnSpc>
                <a:spcPct val="200000"/>
              </a:lnSpc>
              <a:buFont typeface="+mj-lt"/>
              <a:buAutoNum type="arabicPeriod"/>
            </a:pPr>
            <a:r>
              <a:rPr lang="en-US" sz="1800" dirty="0"/>
              <a:t>Internal Concepts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9550" y="2060719"/>
            <a:ext cx="5082170" cy="2282680"/>
          </a:xfrm>
          <a:prstGeom prst="rect">
            <a:avLst/>
          </a:prstGeom>
        </p:spPr>
      </p:pic>
      <p:sp>
        <p:nvSpPr>
          <p:cNvPr id="4" name="Slide Number Placeholder 3"/>
          <p:cNvSpPr>
            <a:spLocks noGrp="1"/>
          </p:cNvSpPr>
          <p:nvPr>
            <p:ph type="sldNum" idx="12"/>
          </p:nvPr>
        </p:nvSpPr>
        <p:spPr>
          <a:prstGeom prst="rect">
            <a:avLst/>
          </a:prstGeom>
        </p:spPr>
        <p:txBody>
          <a:bodyPr/>
          <a:lstStyle/>
          <a:p>
            <a:fld id="{72EC1214-2C7B-1846-91C7-D93747619575}" type="slidenum">
              <a:rPr lang="en-US" smtClean="0"/>
              <a:t>20</a:t>
            </a:fld>
            <a:endParaRPr lang="en-US" dirty="0"/>
          </a:p>
        </p:txBody>
      </p:sp>
      <p:sp>
        <p:nvSpPr>
          <p:cNvPr id="3" name="Title 2"/>
          <p:cNvSpPr>
            <a:spLocks noGrp="1"/>
          </p:cNvSpPr>
          <p:nvPr>
            <p:ph type="title" idx="4294967295"/>
          </p:nvPr>
        </p:nvSpPr>
        <p:spPr>
          <a:xfrm>
            <a:off x="0" y="198438"/>
            <a:ext cx="7797800" cy="506412"/>
          </a:xfrm>
        </p:spPr>
        <p:txBody>
          <a:bodyPr/>
          <a:lstStyle/>
          <a:p>
            <a:r>
              <a:rPr lang="en-US" dirty="0"/>
              <a:t>Provide developers with their own analytics</a:t>
            </a:r>
          </a:p>
        </p:txBody>
      </p:sp>
      <p:pic>
        <p:nvPicPr>
          <p:cNvPr id="7" name="Picture 6"/>
          <p:cNvPicPr>
            <a:picLocks noChangeAspect="1"/>
          </p:cNvPicPr>
          <p:nvPr/>
        </p:nvPicPr>
        <p:blipFill rotWithShape="1">
          <a:blip r:embed="rId4"/>
          <a:srcRect r="25180"/>
          <a:stretch/>
        </p:blipFill>
        <p:spPr>
          <a:xfrm>
            <a:off x="4039156" y="800101"/>
            <a:ext cx="4895601" cy="2754040"/>
          </a:xfrm>
          <a:prstGeom prst="rect">
            <a:avLst/>
          </a:prstGeom>
        </p:spPr>
      </p:pic>
    </p:spTree>
    <p:extLst>
      <p:ext uri="{BB962C8B-B14F-4D97-AF65-F5344CB8AC3E}">
        <p14:creationId xmlns:p14="http://schemas.microsoft.com/office/powerpoint/2010/main" val="1855886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Architectural Details</a:t>
            </a:r>
          </a:p>
        </p:txBody>
      </p:sp>
      <p:sp>
        <p:nvSpPr>
          <p:cNvPr id="2" name="Subtitle 1">
            <a:extLst>
              <a:ext uri="{FF2B5EF4-FFF2-40B4-BE49-F238E27FC236}">
                <a16:creationId xmlns:a16="http://schemas.microsoft.com/office/drawing/2014/main" id="{BD90C67F-655D-2C4C-A6C9-B3AF06DD1B1B}"/>
              </a:ext>
            </a:extLst>
          </p:cNvPr>
          <p:cNvSpPr>
            <a:spLocks noGrp="1"/>
          </p:cNvSpPr>
          <p:nvPr>
            <p:ph type="subTitle" idx="1"/>
          </p:nvPr>
        </p:nvSpPr>
        <p:spPr/>
        <p:txBody>
          <a:bodyPr/>
          <a:lstStyle/>
          <a:p>
            <a:r>
              <a:rPr lang="en-US" dirty="0"/>
              <a:t>Apigee Overview</a:t>
            </a:r>
          </a:p>
          <a:p>
            <a:endParaRPr lang="en-US" dirty="0"/>
          </a:p>
        </p:txBody>
      </p:sp>
    </p:spTree>
    <p:extLst>
      <p:ext uri="{BB962C8B-B14F-4D97-AF65-F5344CB8AC3E}">
        <p14:creationId xmlns:p14="http://schemas.microsoft.com/office/powerpoint/2010/main" val="2275060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p:cNvSpPr/>
          <p:nvPr/>
        </p:nvSpPr>
        <p:spPr>
          <a:xfrm>
            <a:off x="3752051" y="2682702"/>
            <a:ext cx="1114283" cy="2003598"/>
          </a:xfrm>
          <a:prstGeom prst="rect">
            <a:avLst/>
          </a:prstGeom>
          <a:solidFill>
            <a:schemeClr val="bg1">
              <a:lumMod val="95000"/>
            </a:schemeClr>
          </a:solidFill>
          <a:ln w="19050">
            <a:no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825" b="1" dirty="0">
              <a:solidFill>
                <a:srgbClr val="FF4300"/>
              </a:solidFill>
            </a:endParaRPr>
          </a:p>
        </p:txBody>
      </p:sp>
      <p:sp>
        <p:nvSpPr>
          <p:cNvPr id="3" name="Slide Number Placeholder 2"/>
          <p:cNvSpPr>
            <a:spLocks noGrp="1"/>
          </p:cNvSpPr>
          <p:nvPr>
            <p:ph type="sldNum" idx="12"/>
          </p:nvPr>
        </p:nvSpPr>
        <p:spPr>
          <a:prstGeom prst="rect">
            <a:avLst/>
          </a:prstGeom>
        </p:spPr>
        <p:txBody>
          <a:bodyPr/>
          <a:lstStyle/>
          <a:p>
            <a:fld id="{72EC1214-2C7B-1846-91C7-D93747619575}" type="slidenum">
              <a:rPr lang="en-US" smtClean="0"/>
              <a:t>22</a:t>
            </a:fld>
            <a:endParaRPr lang="en-US" dirty="0"/>
          </a:p>
        </p:txBody>
      </p:sp>
      <p:sp>
        <p:nvSpPr>
          <p:cNvPr id="2" name="Title 1"/>
          <p:cNvSpPr>
            <a:spLocks noGrp="1"/>
          </p:cNvSpPr>
          <p:nvPr>
            <p:ph type="title" idx="4294967295"/>
          </p:nvPr>
        </p:nvSpPr>
        <p:spPr>
          <a:xfrm>
            <a:off x="0" y="198438"/>
            <a:ext cx="7797800" cy="506412"/>
          </a:xfrm>
        </p:spPr>
        <p:txBody>
          <a:bodyPr/>
          <a:lstStyle/>
          <a:p>
            <a:r>
              <a:rPr lang="en-US" dirty="0"/>
              <a:t>Overview</a:t>
            </a:r>
          </a:p>
        </p:txBody>
      </p:sp>
      <p:sp>
        <p:nvSpPr>
          <p:cNvPr id="4" name="TextBox 3"/>
          <p:cNvSpPr txBox="1"/>
          <p:nvPr/>
        </p:nvSpPr>
        <p:spPr>
          <a:xfrm>
            <a:off x="233124" y="731092"/>
            <a:ext cx="8534169" cy="1849175"/>
          </a:xfrm>
          <a:prstGeom prst="rect">
            <a:avLst/>
          </a:prstGeom>
          <a:noFill/>
        </p:spPr>
        <p:txBody>
          <a:bodyPr wrap="square" rtlCol="0">
            <a:noAutofit/>
          </a:bodyPr>
          <a:lstStyle/>
          <a:p>
            <a:pPr algn="l">
              <a:buClr>
                <a:schemeClr val="tx2"/>
              </a:buClr>
            </a:pPr>
            <a:r>
              <a:rPr lang="en-US" sz="1200" dirty="0"/>
              <a:t>Apigee Edge comprises of several stateless components that use “Infrastructure Services” to persist data.</a:t>
            </a:r>
          </a:p>
          <a:p>
            <a:pPr algn="l">
              <a:buClr>
                <a:schemeClr val="tx2"/>
              </a:buClr>
            </a:pPr>
            <a:endParaRPr lang="en-US" sz="1200" b="1" dirty="0"/>
          </a:p>
          <a:p>
            <a:pPr marL="214313" indent="-214313">
              <a:buClr>
                <a:schemeClr val="tx2"/>
              </a:buClr>
              <a:buFont typeface="Arial"/>
              <a:buChar char="•"/>
            </a:pPr>
            <a:r>
              <a:rPr lang="en-US" sz="1200" b="1" dirty="0"/>
              <a:t>Gateway: </a:t>
            </a:r>
            <a:r>
              <a:rPr lang="en-US" sz="1200" dirty="0"/>
              <a:t>			Router + Message Processor, Nginx</a:t>
            </a:r>
          </a:p>
          <a:p>
            <a:pPr marL="214313" indent="-214313">
              <a:buClr>
                <a:schemeClr val="tx2"/>
              </a:buClr>
              <a:buFont typeface="Arial"/>
              <a:buChar char="•"/>
            </a:pPr>
            <a:r>
              <a:rPr lang="en-US" sz="1200" b="1" dirty="0"/>
              <a:t>Apigee UI’s:</a:t>
            </a:r>
            <a:r>
              <a:rPr lang="en-US" sz="1200" dirty="0"/>
              <a:t>			Enterprise UI, BaaS Portal</a:t>
            </a:r>
          </a:p>
          <a:p>
            <a:pPr marL="214313" indent="-214313">
              <a:buClr>
                <a:schemeClr val="tx2"/>
              </a:buClr>
              <a:buFont typeface="Arial"/>
              <a:buChar char="•"/>
            </a:pPr>
            <a:r>
              <a:rPr lang="en-US" sz="1200" b="1" dirty="0"/>
              <a:t>Infrastructure Services:</a:t>
            </a:r>
            <a:r>
              <a:rPr lang="en-US" sz="1200" dirty="0"/>
              <a:t>		Cassandra, Zookeeper, LDAP</a:t>
            </a:r>
          </a:p>
          <a:p>
            <a:pPr marL="214313" indent="-214313">
              <a:buClr>
                <a:schemeClr val="tx2"/>
              </a:buClr>
              <a:buFont typeface="Arial"/>
              <a:buChar char="•"/>
            </a:pPr>
            <a:r>
              <a:rPr lang="en-US" sz="1200" b="1" dirty="0"/>
              <a:t>Analytics Services:</a:t>
            </a:r>
            <a:r>
              <a:rPr lang="en-US" sz="1200" dirty="0"/>
              <a:t>			PostgreSQL, Apache Qpid, Ingest</a:t>
            </a:r>
          </a:p>
          <a:p>
            <a:pPr marL="214313" indent="-214313">
              <a:buClr>
                <a:schemeClr val="tx2"/>
              </a:buClr>
              <a:buFont typeface="Arial"/>
              <a:buChar char="•"/>
            </a:pPr>
            <a:r>
              <a:rPr lang="en-US" sz="1200" b="1" dirty="0"/>
              <a:t>Developer Services</a:t>
            </a:r>
            <a:r>
              <a:rPr lang="en-US" sz="1200" dirty="0"/>
              <a:t>:			Portal, Developer Onboarding &amp; </a:t>
            </a:r>
            <a:r>
              <a:rPr lang="en-US" sz="1200" dirty="0" err="1"/>
              <a:t>Mgmt</a:t>
            </a:r>
            <a:endParaRPr lang="en-US" sz="1200" dirty="0"/>
          </a:p>
          <a:p>
            <a:pPr marL="214313" indent="-214313">
              <a:buClr>
                <a:schemeClr val="tx2"/>
              </a:buClr>
              <a:buFont typeface="Arial"/>
              <a:buChar char="•"/>
            </a:pPr>
            <a:r>
              <a:rPr lang="en-US" sz="1200" b="1" dirty="0"/>
              <a:t>Management Server: </a:t>
            </a:r>
            <a:r>
              <a:rPr lang="en-US" sz="1200" dirty="0"/>
              <a:t>			Provider of REST APIs for all configuration tasks</a:t>
            </a:r>
          </a:p>
        </p:txBody>
      </p:sp>
      <p:grpSp>
        <p:nvGrpSpPr>
          <p:cNvPr id="6" name="Group 5"/>
          <p:cNvGrpSpPr/>
          <p:nvPr/>
        </p:nvGrpSpPr>
        <p:grpSpPr>
          <a:xfrm>
            <a:off x="1239504" y="2489645"/>
            <a:ext cx="5988010" cy="2083673"/>
            <a:chOff x="1657934" y="3730007"/>
            <a:chExt cx="7984013" cy="2513856"/>
          </a:xfrm>
        </p:grpSpPr>
        <p:sp>
          <p:nvSpPr>
            <p:cNvPr id="105" name="Rectangle 104"/>
            <p:cNvSpPr/>
            <p:nvPr/>
          </p:nvSpPr>
          <p:spPr>
            <a:xfrm>
              <a:off x="7039800" y="4791036"/>
              <a:ext cx="2602147" cy="681335"/>
            </a:xfrm>
            <a:prstGeom prst="rect">
              <a:avLst/>
            </a:prstGeom>
            <a:solidFill>
              <a:schemeClr val="bg1">
                <a:lumMod val="95000"/>
              </a:schemeClr>
            </a:solidFill>
            <a:ln w="19050">
              <a:no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825" b="1" dirty="0">
                <a:solidFill>
                  <a:srgbClr val="FF4300"/>
                </a:solidFill>
              </a:endParaRPr>
            </a:p>
          </p:txBody>
        </p:sp>
        <p:sp>
          <p:nvSpPr>
            <p:cNvPr id="104" name="Rectangle 103"/>
            <p:cNvSpPr/>
            <p:nvPr/>
          </p:nvSpPr>
          <p:spPr>
            <a:xfrm>
              <a:off x="1657935" y="4791036"/>
              <a:ext cx="2807808" cy="681335"/>
            </a:xfrm>
            <a:prstGeom prst="rect">
              <a:avLst/>
            </a:prstGeom>
            <a:solidFill>
              <a:schemeClr val="bg1">
                <a:lumMod val="95000"/>
              </a:schemeClr>
            </a:solidFill>
            <a:ln w="19050">
              <a:no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825" b="1" dirty="0">
                <a:solidFill>
                  <a:srgbClr val="FF4300"/>
                </a:solidFill>
              </a:endParaRPr>
            </a:p>
          </p:txBody>
        </p:sp>
        <p:sp>
          <p:nvSpPr>
            <p:cNvPr id="42" name="Rectangle 41"/>
            <p:cNvSpPr/>
            <p:nvPr/>
          </p:nvSpPr>
          <p:spPr>
            <a:xfrm>
              <a:off x="1657934" y="5553598"/>
              <a:ext cx="2807808" cy="690265"/>
            </a:xfrm>
            <a:prstGeom prst="rect">
              <a:avLst/>
            </a:prstGeom>
            <a:solidFill>
              <a:schemeClr val="bg1">
                <a:lumMod val="95000"/>
              </a:schemeClr>
            </a:solidFill>
            <a:ln w="19050">
              <a:no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825" b="1" dirty="0">
                <a:solidFill>
                  <a:srgbClr val="FF4300"/>
                </a:solidFill>
              </a:endParaRPr>
            </a:p>
          </p:txBody>
        </p:sp>
        <p:sp>
          <p:nvSpPr>
            <p:cNvPr id="49" name="Rectangle 48"/>
            <p:cNvSpPr/>
            <p:nvPr/>
          </p:nvSpPr>
          <p:spPr>
            <a:xfrm>
              <a:off x="1942735" y="4934506"/>
              <a:ext cx="1169552" cy="445582"/>
            </a:xfrm>
            <a:prstGeom prst="rect">
              <a:avLst/>
            </a:prstGeom>
          </p:spPr>
          <p:txBody>
            <a:bodyPr wrap="none">
              <a:spAutoFit/>
            </a:bodyPr>
            <a:lstStyle/>
            <a:p>
              <a:pPr algn="r"/>
              <a:r>
                <a:rPr lang="en-US" sz="900" b="1" i="1" dirty="0">
                  <a:solidFill>
                    <a:schemeClr val="accent2"/>
                  </a:solidFill>
                </a:rPr>
                <a:t>ANALYTICS </a:t>
              </a:r>
            </a:p>
            <a:p>
              <a:pPr algn="r"/>
              <a:r>
                <a:rPr lang="en-US" sz="900" b="1" i="1" dirty="0">
                  <a:solidFill>
                    <a:schemeClr val="accent2"/>
                  </a:solidFill>
                </a:rPr>
                <a:t>SERVICES</a:t>
              </a:r>
            </a:p>
          </p:txBody>
        </p:sp>
        <p:sp>
          <p:nvSpPr>
            <p:cNvPr id="50" name="Rectangle 49"/>
            <p:cNvSpPr/>
            <p:nvPr/>
          </p:nvSpPr>
          <p:spPr>
            <a:xfrm>
              <a:off x="4719917" y="3730007"/>
              <a:ext cx="1990165" cy="278488"/>
            </a:xfrm>
            <a:prstGeom prst="rect">
              <a:avLst/>
            </a:prstGeom>
          </p:spPr>
          <p:txBody>
            <a:bodyPr wrap="square">
              <a:spAutoFit/>
            </a:bodyPr>
            <a:lstStyle/>
            <a:p>
              <a:pPr algn="ctr"/>
              <a:r>
                <a:rPr lang="en-US" sz="900" b="1" i="1">
                  <a:solidFill>
                    <a:schemeClr val="accent2"/>
                  </a:solidFill>
                </a:rPr>
                <a:t>API SERVICES</a:t>
              </a:r>
              <a:endParaRPr lang="en-US" sz="900" b="1" i="1" dirty="0">
                <a:solidFill>
                  <a:schemeClr val="accent2"/>
                </a:solidFill>
              </a:endParaRPr>
            </a:p>
          </p:txBody>
        </p:sp>
        <p:cxnSp>
          <p:nvCxnSpPr>
            <p:cNvPr id="55" name="Straight Arrow Connector 54"/>
            <p:cNvCxnSpPr>
              <a:stCxn id="94" idx="2"/>
              <a:endCxn id="64" idx="0"/>
            </p:cNvCxnSpPr>
            <p:nvPr/>
          </p:nvCxnSpPr>
          <p:spPr bwMode="auto">
            <a:xfrm flipH="1">
              <a:off x="5730466" y="5324435"/>
              <a:ext cx="3955" cy="304800"/>
            </a:xfrm>
            <a:prstGeom prst="straightConnector1">
              <a:avLst/>
            </a:prstGeom>
            <a:noFill/>
            <a:ln w="12700" cap="flat" cmpd="sng" algn="ctr">
              <a:solidFill>
                <a:schemeClr val="bg1">
                  <a:lumMod val="65000"/>
                </a:schemeClr>
              </a:solidFill>
              <a:prstDash val="solid"/>
              <a:round/>
              <a:headEnd type="none" w="med" len="med"/>
              <a:tailEnd type="none"/>
            </a:ln>
            <a:effectLst/>
          </p:spPr>
        </p:cxnSp>
        <p:sp>
          <p:nvSpPr>
            <p:cNvPr id="66" name="Rounded Rectangle 65"/>
            <p:cNvSpPr/>
            <p:nvPr/>
          </p:nvSpPr>
          <p:spPr bwMode="gray">
            <a:xfrm>
              <a:off x="7104592" y="4867235"/>
              <a:ext cx="1319424" cy="53340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BaaS </a:t>
              </a:r>
            </a:p>
            <a:p>
              <a:pPr algn="ctr" eaLnBrk="0" hangingPunct="0"/>
              <a:r>
                <a:rPr lang="en-US" sz="825" b="1" dirty="0">
                  <a:solidFill>
                    <a:srgbClr val="FF4300"/>
                  </a:solidFill>
                </a:rPr>
                <a:t>Backend</a:t>
              </a:r>
            </a:p>
          </p:txBody>
        </p:sp>
        <p:sp>
          <p:nvSpPr>
            <p:cNvPr id="85" name="Rectangle 84"/>
            <p:cNvSpPr/>
            <p:nvPr/>
          </p:nvSpPr>
          <p:spPr>
            <a:xfrm>
              <a:off x="1908373" y="5649810"/>
              <a:ext cx="1237947" cy="445582"/>
            </a:xfrm>
            <a:prstGeom prst="rect">
              <a:avLst/>
            </a:prstGeom>
          </p:spPr>
          <p:txBody>
            <a:bodyPr wrap="none">
              <a:spAutoFit/>
            </a:bodyPr>
            <a:lstStyle/>
            <a:p>
              <a:pPr algn="r"/>
              <a:r>
                <a:rPr lang="en-US" sz="900" b="1" i="1" dirty="0">
                  <a:solidFill>
                    <a:schemeClr val="accent2"/>
                  </a:solidFill>
                </a:rPr>
                <a:t>DEVELOPER </a:t>
              </a:r>
            </a:p>
            <a:p>
              <a:pPr algn="r"/>
              <a:r>
                <a:rPr lang="en-US" sz="900" b="1" i="1" dirty="0">
                  <a:solidFill>
                    <a:schemeClr val="accent2"/>
                  </a:solidFill>
                </a:rPr>
                <a:t>SERVICES</a:t>
              </a:r>
            </a:p>
          </p:txBody>
        </p:sp>
        <p:sp>
          <p:nvSpPr>
            <p:cNvPr id="86" name="Rounded Rectangle 85"/>
            <p:cNvSpPr/>
            <p:nvPr/>
          </p:nvSpPr>
          <p:spPr bwMode="gray">
            <a:xfrm>
              <a:off x="3081525" y="4867235"/>
              <a:ext cx="1319424" cy="53340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Analytics Backend</a:t>
              </a:r>
            </a:p>
          </p:txBody>
        </p:sp>
        <p:cxnSp>
          <p:nvCxnSpPr>
            <p:cNvPr id="88" name="Straight Arrow Connector 87"/>
            <p:cNvCxnSpPr>
              <a:endCxn id="86" idx="0"/>
            </p:cNvCxnSpPr>
            <p:nvPr/>
          </p:nvCxnSpPr>
          <p:spPr bwMode="auto">
            <a:xfrm flipH="1">
              <a:off x="3741237" y="4407057"/>
              <a:ext cx="1573160" cy="460178"/>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90" name="Rectangle 89"/>
            <p:cNvSpPr/>
            <p:nvPr/>
          </p:nvSpPr>
          <p:spPr>
            <a:xfrm>
              <a:off x="8551174" y="4903103"/>
              <a:ext cx="1024212" cy="445582"/>
            </a:xfrm>
            <a:prstGeom prst="rect">
              <a:avLst/>
            </a:prstGeom>
          </p:spPr>
          <p:txBody>
            <a:bodyPr wrap="none">
              <a:spAutoFit/>
            </a:bodyPr>
            <a:lstStyle/>
            <a:p>
              <a:pPr algn="ctr"/>
              <a:r>
                <a:rPr lang="en-US" sz="900" b="1" i="1" dirty="0">
                  <a:solidFill>
                    <a:schemeClr val="accent2"/>
                  </a:solidFill>
                </a:rPr>
                <a:t>BaaS</a:t>
              </a:r>
            </a:p>
            <a:p>
              <a:pPr algn="ctr"/>
              <a:r>
                <a:rPr lang="en-US" sz="900" b="1" i="1" dirty="0">
                  <a:solidFill>
                    <a:schemeClr val="accent2"/>
                  </a:solidFill>
                </a:rPr>
                <a:t>SERVICES</a:t>
              </a:r>
            </a:p>
          </p:txBody>
        </p:sp>
        <p:sp>
          <p:nvSpPr>
            <p:cNvPr id="64" name="Rounded Rectangle 63"/>
            <p:cNvSpPr/>
            <p:nvPr/>
          </p:nvSpPr>
          <p:spPr bwMode="gray">
            <a:xfrm>
              <a:off x="5070754" y="5629235"/>
              <a:ext cx="1319424" cy="53340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Management Server</a:t>
              </a:r>
            </a:p>
          </p:txBody>
        </p:sp>
        <p:sp>
          <p:nvSpPr>
            <p:cNvPr id="51" name="Rounded Rectangle 50"/>
            <p:cNvSpPr/>
            <p:nvPr/>
          </p:nvSpPr>
          <p:spPr bwMode="gray">
            <a:xfrm>
              <a:off x="5074708" y="4036237"/>
              <a:ext cx="1319424" cy="53340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Gateway</a:t>
              </a:r>
              <a:endParaRPr lang="en-US" sz="825" b="1" baseline="30000" dirty="0">
                <a:solidFill>
                  <a:srgbClr val="FF4300"/>
                </a:solidFill>
              </a:endParaRPr>
            </a:p>
          </p:txBody>
        </p:sp>
        <p:cxnSp>
          <p:nvCxnSpPr>
            <p:cNvPr id="95" name="Straight Arrow Connector 94"/>
            <p:cNvCxnSpPr>
              <a:stCxn id="51" idx="2"/>
              <a:endCxn id="94" idx="0"/>
            </p:cNvCxnSpPr>
            <p:nvPr/>
          </p:nvCxnSpPr>
          <p:spPr bwMode="auto">
            <a:xfrm>
              <a:off x="5734420" y="4569637"/>
              <a:ext cx="0" cy="373798"/>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cxnSp>
          <p:nvCxnSpPr>
            <p:cNvPr id="96" name="Straight Arrow Connector 95"/>
            <p:cNvCxnSpPr>
              <a:stCxn id="94" idx="1"/>
              <a:endCxn id="86" idx="3"/>
            </p:cNvCxnSpPr>
            <p:nvPr/>
          </p:nvCxnSpPr>
          <p:spPr bwMode="auto">
            <a:xfrm flipH="1">
              <a:off x="4400949" y="5133935"/>
              <a:ext cx="673759" cy="0"/>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cxnSp>
          <p:nvCxnSpPr>
            <p:cNvPr id="97" name="Straight Arrow Connector 96"/>
            <p:cNvCxnSpPr>
              <a:stCxn id="66" idx="1"/>
              <a:endCxn id="94" idx="3"/>
            </p:cNvCxnSpPr>
            <p:nvPr/>
          </p:nvCxnSpPr>
          <p:spPr bwMode="auto">
            <a:xfrm flipH="1">
              <a:off x="6394133" y="5133935"/>
              <a:ext cx="710459" cy="0"/>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99" name="Rounded Rectangle 98"/>
            <p:cNvSpPr/>
            <p:nvPr/>
          </p:nvSpPr>
          <p:spPr bwMode="gray">
            <a:xfrm>
              <a:off x="7104592" y="5629235"/>
              <a:ext cx="1319424" cy="533400"/>
            </a:xfrm>
            <a:prstGeom prst="roundRect">
              <a:avLst/>
            </a:prstGeom>
            <a:solidFill>
              <a:srgbClr val="FFFFFF"/>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Apigee </a:t>
              </a:r>
              <a:br>
                <a:rPr lang="en-US" sz="825" b="1" dirty="0">
                  <a:solidFill>
                    <a:srgbClr val="FF4300"/>
                  </a:solidFill>
                </a:rPr>
              </a:br>
              <a:r>
                <a:rPr lang="en-US" sz="825" b="1" dirty="0">
                  <a:solidFill>
                    <a:srgbClr val="FF4300"/>
                  </a:solidFill>
                </a:rPr>
                <a:t>UIs</a:t>
              </a:r>
            </a:p>
          </p:txBody>
        </p:sp>
        <p:sp>
          <p:nvSpPr>
            <p:cNvPr id="41" name="Left-Right Arrow 40"/>
            <p:cNvSpPr/>
            <p:nvPr/>
          </p:nvSpPr>
          <p:spPr>
            <a:xfrm>
              <a:off x="6461960" y="4208453"/>
              <a:ext cx="2063551" cy="1986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102" name="Left-Right Arrow 101"/>
            <p:cNvSpPr/>
            <p:nvPr/>
          </p:nvSpPr>
          <p:spPr>
            <a:xfrm>
              <a:off x="2740343" y="4211431"/>
              <a:ext cx="2266539" cy="1986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103" name="Left-Right Arrow 102"/>
            <p:cNvSpPr/>
            <p:nvPr/>
          </p:nvSpPr>
          <p:spPr>
            <a:xfrm rot="1874835">
              <a:off x="6351383" y="4614932"/>
              <a:ext cx="811953" cy="1986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cxnSp>
          <p:nvCxnSpPr>
            <p:cNvPr id="32" name="Straight Arrow Connector 31"/>
            <p:cNvCxnSpPr>
              <a:stCxn id="99" idx="1"/>
              <a:endCxn id="64" idx="3"/>
            </p:cNvCxnSpPr>
            <p:nvPr/>
          </p:nvCxnSpPr>
          <p:spPr bwMode="auto">
            <a:xfrm flipH="1">
              <a:off x="6390178" y="5895935"/>
              <a:ext cx="714414" cy="0"/>
            </a:xfrm>
            <a:prstGeom prst="straightConnector1">
              <a:avLst/>
            </a:prstGeom>
            <a:noFill/>
            <a:ln w="12700" cap="flat" cmpd="sng" algn="ctr">
              <a:solidFill>
                <a:schemeClr val="bg1">
                  <a:lumMod val="65000"/>
                </a:schemeClr>
              </a:solidFill>
              <a:prstDash val="solid"/>
              <a:round/>
              <a:headEnd type="none" w="med" len="med"/>
              <a:tailEnd type="none"/>
            </a:ln>
            <a:effectLst/>
          </p:spPr>
        </p:cxnSp>
        <p:cxnSp>
          <p:nvCxnSpPr>
            <p:cNvPr id="35" name="Straight Arrow Connector 34"/>
            <p:cNvCxnSpPr>
              <a:stCxn id="99" idx="0"/>
              <a:endCxn id="66" idx="2"/>
            </p:cNvCxnSpPr>
            <p:nvPr/>
          </p:nvCxnSpPr>
          <p:spPr bwMode="auto">
            <a:xfrm flipV="1">
              <a:off x="7764304" y="5400635"/>
              <a:ext cx="0" cy="228600"/>
            </a:xfrm>
            <a:prstGeom prst="straightConnector1">
              <a:avLst/>
            </a:prstGeom>
            <a:noFill/>
            <a:ln w="12700" cap="flat" cmpd="sng" algn="ctr">
              <a:solidFill>
                <a:schemeClr val="bg1">
                  <a:lumMod val="65000"/>
                </a:schemeClr>
              </a:solidFill>
              <a:prstDash val="solid"/>
              <a:round/>
              <a:headEnd type="none" w="med" len="med"/>
              <a:tailEnd type="none"/>
            </a:ln>
            <a:effectLst/>
          </p:spPr>
        </p:cxnSp>
        <p:cxnSp>
          <p:nvCxnSpPr>
            <p:cNvPr id="39" name="Straight Arrow Connector 38"/>
            <p:cNvCxnSpPr/>
            <p:nvPr/>
          </p:nvCxnSpPr>
          <p:spPr bwMode="auto">
            <a:xfrm flipH="1">
              <a:off x="4262755" y="5286335"/>
              <a:ext cx="901234" cy="414636"/>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94" name="Rounded Rectangle 93"/>
            <p:cNvSpPr/>
            <p:nvPr/>
          </p:nvSpPr>
          <p:spPr bwMode="gray">
            <a:xfrm>
              <a:off x="5074708" y="4943435"/>
              <a:ext cx="1319424" cy="381000"/>
            </a:xfrm>
            <a:prstGeom prst="roundRect">
              <a:avLst/>
            </a:prstGeom>
            <a:solidFill>
              <a:schemeClr val="bg1"/>
            </a:solidFill>
            <a:ln w="19050">
              <a:solidFill>
                <a:srgbClr val="1C9AD6"/>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b="1" i="1" dirty="0">
                  <a:solidFill>
                    <a:srgbClr val="1C9AD6"/>
                  </a:solidFill>
                </a:rPr>
                <a:t>Infrastructure</a:t>
              </a:r>
            </a:p>
            <a:p>
              <a:pPr algn="ctr" eaLnBrk="0" hangingPunct="0"/>
              <a:r>
                <a:rPr lang="en-US" sz="750" b="1" i="1" dirty="0">
                  <a:solidFill>
                    <a:srgbClr val="1C9AD6"/>
                  </a:solidFill>
                </a:rPr>
                <a:t>Services</a:t>
              </a:r>
            </a:p>
          </p:txBody>
        </p:sp>
        <p:sp>
          <p:nvSpPr>
            <p:cNvPr id="43" name="Rounded Rectangle 77"/>
            <p:cNvSpPr/>
            <p:nvPr/>
          </p:nvSpPr>
          <p:spPr bwMode="gray">
            <a:xfrm>
              <a:off x="3096402" y="5629236"/>
              <a:ext cx="1289671" cy="53340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Developer Portal</a:t>
              </a:r>
            </a:p>
          </p:txBody>
        </p:sp>
        <p:cxnSp>
          <p:nvCxnSpPr>
            <p:cNvPr id="44" name="Straight Arrow Connector 31"/>
            <p:cNvCxnSpPr>
              <a:stCxn id="64" idx="1"/>
              <a:endCxn id="43" idx="3"/>
            </p:cNvCxnSpPr>
            <p:nvPr/>
          </p:nvCxnSpPr>
          <p:spPr bwMode="auto">
            <a:xfrm flipH="1">
              <a:off x="4386073" y="5895936"/>
              <a:ext cx="684681" cy="1"/>
            </a:xfrm>
            <a:prstGeom prst="straightConnector1">
              <a:avLst/>
            </a:prstGeom>
            <a:noFill/>
            <a:ln w="12700" cap="flat" cmpd="sng" algn="ctr">
              <a:solidFill>
                <a:schemeClr val="bg1">
                  <a:lumMod val="65000"/>
                </a:schemeClr>
              </a:solidFill>
              <a:prstDash val="solid"/>
              <a:round/>
              <a:headEnd type="none" w="med" len="med"/>
              <a:tailEnd type="none"/>
            </a:ln>
            <a:effectLst/>
          </p:spPr>
        </p:cxnSp>
        <p:grpSp>
          <p:nvGrpSpPr>
            <p:cNvPr id="8" name="Gruppierung 7"/>
            <p:cNvGrpSpPr/>
            <p:nvPr/>
          </p:nvGrpSpPr>
          <p:grpSpPr>
            <a:xfrm>
              <a:off x="1963238" y="4105365"/>
              <a:ext cx="854941" cy="629791"/>
              <a:chOff x="1339326" y="3548743"/>
              <a:chExt cx="641874" cy="629791"/>
            </a:xfrm>
          </p:grpSpPr>
          <p:grpSp>
            <p:nvGrpSpPr>
              <p:cNvPr id="38" name="Group 82"/>
              <p:cNvGrpSpPr>
                <a:grpSpLocks noChangeAspect="1"/>
              </p:cNvGrpSpPr>
              <p:nvPr/>
            </p:nvGrpSpPr>
            <p:grpSpPr>
              <a:xfrm flipH="1">
                <a:off x="1476848" y="3548743"/>
                <a:ext cx="386818" cy="386918"/>
                <a:chOff x="2488406" y="1370012"/>
                <a:chExt cx="685800" cy="685800"/>
              </a:xfrm>
            </p:grpSpPr>
            <p:pic>
              <p:nvPicPr>
                <p:cNvPr id="45" name="Picture 83"/>
                <p:cNvPicPr>
                  <a:picLocks noChangeAspect="1"/>
                </p:cNvPicPr>
                <p:nvPr/>
              </p:nvPicPr>
              <p:blipFill>
                <a:blip r:embed="rId2"/>
                <a:stretch>
                  <a:fillRect/>
                </a:stretch>
              </p:blipFill>
              <p:spPr>
                <a:xfrm>
                  <a:off x="2488406" y="1370012"/>
                  <a:ext cx="685800" cy="685800"/>
                </a:xfrm>
                <a:prstGeom prst="rect">
                  <a:avLst/>
                </a:prstGeom>
              </p:spPr>
            </p:pic>
            <p:pic>
              <p:nvPicPr>
                <p:cNvPr id="46" name="Picture 8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sp>
            <p:nvSpPr>
              <p:cNvPr id="40" name="Text Placeholder 2"/>
              <p:cNvSpPr txBox="1">
                <a:spLocks/>
              </p:cNvSpPr>
              <p:nvPr/>
            </p:nvSpPr>
            <p:spPr>
              <a:xfrm flipH="1">
                <a:off x="1339326" y="3895081"/>
                <a:ext cx="641874" cy="283453"/>
              </a:xfrm>
              <a:prstGeom prst="rect">
                <a:avLst/>
              </a:prstGeom>
            </p:spPr>
            <p:txBody>
              <a:bodyPr>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825" dirty="0">
                    <a:solidFill>
                      <a:srgbClr val="494949"/>
                    </a:solidFill>
                    <a:latin typeface="+mj-lt"/>
                    <a:cs typeface="Arial"/>
                  </a:rPr>
                  <a:t>Client</a:t>
                </a:r>
              </a:p>
            </p:txBody>
          </p:sp>
        </p:grpSp>
        <p:grpSp>
          <p:nvGrpSpPr>
            <p:cNvPr id="7" name="Gruppierung 6"/>
            <p:cNvGrpSpPr/>
            <p:nvPr/>
          </p:nvGrpSpPr>
          <p:grpSpPr>
            <a:xfrm>
              <a:off x="8396903" y="3963855"/>
              <a:ext cx="1042055" cy="730625"/>
              <a:chOff x="6295363" y="3371939"/>
              <a:chExt cx="782356" cy="730625"/>
            </a:xfrm>
          </p:grpSpPr>
          <p:sp>
            <p:nvSpPr>
              <p:cNvPr id="47" name="Text Placeholder 2"/>
              <p:cNvSpPr txBox="1">
                <a:spLocks/>
              </p:cNvSpPr>
              <p:nvPr/>
            </p:nvSpPr>
            <p:spPr>
              <a:xfrm flipH="1">
                <a:off x="6295363" y="3836643"/>
                <a:ext cx="782356" cy="265921"/>
              </a:xfrm>
              <a:prstGeom prst="rect">
                <a:avLst/>
              </a:prstGeom>
            </p:spPr>
            <p:txBody>
              <a:bodyPr lIns="55558" tIns="27779" rIns="55558" bIns="2777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825" dirty="0">
                    <a:solidFill>
                      <a:srgbClr val="494949"/>
                    </a:solidFill>
                    <a:latin typeface="+mj-lt"/>
                    <a:cs typeface="Arial"/>
                  </a:rPr>
                  <a:t>Backend</a:t>
                </a:r>
              </a:p>
            </p:txBody>
          </p:sp>
          <p:grpSp>
            <p:nvGrpSpPr>
              <p:cNvPr id="48" name="Group 77"/>
              <p:cNvGrpSpPr>
                <a:grpSpLocks noChangeAspect="1"/>
              </p:cNvGrpSpPr>
              <p:nvPr/>
            </p:nvGrpSpPr>
            <p:grpSpPr>
              <a:xfrm>
                <a:off x="6417868" y="3371939"/>
                <a:ext cx="536688" cy="577229"/>
                <a:chOff x="7924783" y="1997046"/>
                <a:chExt cx="965728" cy="1038138"/>
              </a:xfrm>
            </p:grpSpPr>
            <p:pic>
              <p:nvPicPr>
                <p:cNvPr id="52" name="Picture 7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24783" y="2177414"/>
                  <a:ext cx="857770" cy="857770"/>
                </a:xfrm>
                <a:prstGeom prst="rect">
                  <a:avLst/>
                </a:prstGeom>
              </p:spPr>
            </p:pic>
            <p:sp>
              <p:nvSpPr>
                <p:cNvPr id="53" name="Rectangle 81"/>
                <p:cNvSpPr/>
                <p:nvPr/>
              </p:nvSpPr>
              <p:spPr>
                <a:xfrm>
                  <a:off x="8568986" y="2392930"/>
                  <a:ext cx="181437" cy="353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p:txBody>
            </p:sp>
            <p:pic>
              <p:nvPicPr>
                <p:cNvPr id="54" name="Picture 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65792" y="1997046"/>
                  <a:ext cx="724719" cy="724719"/>
                </a:xfrm>
                <a:prstGeom prst="rect">
                  <a:avLst/>
                </a:prstGeom>
              </p:spPr>
            </p:pic>
          </p:grpSp>
        </p:grpSp>
      </p:grpSp>
    </p:spTree>
    <p:extLst>
      <p:ext uri="{BB962C8B-B14F-4D97-AF65-F5344CB8AC3E}">
        <p14:creationId xmlns:p14="http://schemas.microsoft.com/office/powerpoint/2010/main" val="1455315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ounded Rectangle 65"/>
          <p:cNvSpPr/>
          <p:nvPr/>
        </p:nvSpPr>
        <p:spPr bwMode="gray">
          <a:xfrm>
            <a:off x="5400596" y="3657599"/>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App Services</a:t>
            </a:r>
          </a:p>
          <a:p>
            <a:pPr algn="ctr" eaLnBrk="0" hangingPunct="0"/>
            <a:r>
              <a:rPr lang="en-US" sz="825" b="1" dirty="0">
                <a:solidFill>
                  <a:srgbClr val="FF4300"/>
                </a:solidFill>
              </a:rPr>
              <a:t>Backend</a:t>
            </a:r>
          </a:p>
        </p:txBody>
      </p:sp>
      <p:sp>
        <p:nvSpPr>
          <p:cNvPr id="98" name="Rounded Rectangle 85"/>
          <p:cNvSpPr/>
          <p:nvPr/>
        </p:nvSpPr>
        <p:spPr bwMode="gray">
          <a:xfrm>
            <a:off x="2383296" y="3657599"/>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Analytics Backend</a:t>
            </a:r>
          </a:p>
        </p:txBody>
      </p:sp>
      <p:sp>
        <p:nvSpPr>
          <p:cNvPr id="100" name="Rounded Rectangle 63"/>
          <p:cNvSpPr/>
          <p:nvPr/>
        </p:nvSpPr>
        <p:spPr bwMode="gray">
          <a:xfrm>
            <a:off x="3875218" y="4229099"/>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Management Server</a:t>
            </a:r>
          </a:p>
        </p:txBody>
      </p:sp>
      <p:sp>
        <p:nvSpPr>
          <p:cNvPr id="104" name="Rounded Rectangle 77"/>
          <p:cNvSpPr/>
          <p:nvPr/>
        </p:nvSpPr>
        <p:spPr bwMode="gray">
          <a:xfrm>
            <a:off x="2394454" y="4229100"/>
            <a:ext cx="967253"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Developer Portal</a:t>
            </a:r>
          </a:p>
        </p:txBody>
      </p:sp>
      <p:sp>
        <p:nvSpPr>
          <p:cNvPr id="91" name="Rounded Rectangle 93"/>
          <p:cNvSpPr/>
          <p:nvPr/>
        </p:nvSpPr>
        <p:spPr bwMode="gray">
          <a:xfrm>
            <a:off x="3868120" y="3700640"/>
            <a:ext cx="989568" cy="285750"/>
          </a:xfrm>
          <a:prstGeom prst="roundRect">
            <a:avLst/>
          </a:prstGeom>
          <a:solidFill>
            <a:schemeClr val="bg1"/>
          </a:solidFill>
          <a:ln w="19050">
            <a:solidFill>
              <a:srgbClr val="1C9AD6"/>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b="1" i="1" dirty="0">
                <a:solidFill>
                  <a:srgbClr val="1C9AD6"/>
                </a:solidFill>
              </a:rPr>
              <a:t>Infrastructure</a:t>
            </a:r>
          </a:p>
          <a:p>
            <a:pPr algn="ctr" eaLnBrk="0" hangingPunct="0"/>
            <a:r>
              <a:rPr lang="en-US" sz="750" b="1" i="1" dirty="0">
                <a:solidFill>
                  <a:srgbClr val="1C9AD6"/>
                </a:solidFill>
              </a:rPr>
              <a:t>Services</a:t>
            </a:r>
          </a:p>
        </p:txBody>
      </p:sp>
      <p:sp>
        <p:nvSpPr>
          <p:cNvPr id="3" name="Slide Number Placeholder 2"/>
          <p:cNvSpPr>
            <a:spLocks noGrp="1"/>
          </p:cNvSpPr>
          <p:nvPr>
            <p:ph type="sldNum" idx="12"/>
          </p:nvPr>
        </p:nvSpPr>
        <p:spPr>
          <a:prstGeom prst="rect">
            <a:avLst/>
          </a:prstGeom>
        </p:spPr>
        <p:txBody>
          <a:bodyPr/>
          <a:lstStyle/>
          <a:p>
            <a:fld id="{72EC1214-2C7B-1846-91C7-D93747619575}" type="slidenum">
              <a:rPr lang="en-US" smtClean="0"/>
              <a:t>23</a:t>
            </a:fld>
            <a:endParaRPr lang="en-US" dirty="0"/>
          </a:p>
        </p:txBody>
      </p:sp>
      <p:sp>
        <p:nvSpPr>
          <p:cNvPr id="2" name="Title 1"/>
          <p:cNvSpPr>
            <a:spLocks noGrp="1"/>
          </p:cNvSpPr>
          <p:nvPr>
            <p:ph type="title" idx="4294967295"/>
          </p:nvPr>
        </p:nvSpPr>
        <p:spPr>
          <a:xfrm>
            <a:off x="0" y="198438"/>
            <a:ext cx="7797800" cy="506412"/>
          </a:xfrm>
        </p:spPr>
        <p:txBody>
          <a:bodyPr/>
          <a:lstStyle/>
          <a:p>
            <a:r>
              <a:rPr lang="en-US" dirty="0"/>
              <a:t>Architecture (High level)</a:t>
            </a:r>
          </a:p>
        </p:txBody>
      </p:sp>
      <p:cxnSp>
        <p:nvCxnSpPr>
          <p:cNvPr id="48" name="Straight Arrow Connector 54"/>
          <p:cNvCxnSpPr>
            <a:stCxn id="71" idx="2"/>
            <a:endCxn id="54" idx="0"/>
          </p:cNvCxnSpPr>
          <p:nvPr/>
        </p:nvCxnSpPr>
        <p:spPr bwMode="auto">
          <a:xfrm flipH="1">
            <a:off x="4302613" y="3942221"/>
            <a:ext cx="2966" cy="228600"/>
          </a:xfrm>
          <a:prstGeom prst="straightConnector1">
            <a:avLst/>
          </a:prstGeom>
          <a:noFill/>
          <a:ln w="12700" cap="flat" cmpd="sng" algn="ctr">
            <a:solidFill>
              <a:schemeClr val="bg1">
                <a:lumMod val="65000"/>
              </a:schemeClr>
            </a:solidFill>
            <a:prstDash val="solid"/>
            <a:round/>
            <a:headEnd type="none" w="med" len="med"/>
            <a:tailEnd type="none"/>
          </a:ln>
          <a:effectLst/>
        </p:spPr>
      </p:cxnSp>
      <p:sp>
        <p:nvSpPr>
          <p:cNvPr id="50" name="Rounded Rectangle 65"/>
          <p:cNvSpPr/>
          <p:nvPr/>
        </p:nvSpPr>
        <p:spPr bwMode="gray">
          <a:xfrm>
            <a:off x="5333207" y="3599321"/>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Services</a:t>
            </a:r>
          </a:p>
          <a:p>
            <a:pPr algn="ctr" eaLnBrk="0" hangingPunct="0"/>
            <a:r>
              <a:rPr lang="en-US" sz="825" b="1" dirty="0">
                <a:solidFill>
                  <a:srgbClr val="FF4300"/>
                </a:solidFill>
              </a:rPr>
              <a:t>Backends</a:t>
            </a:r>
          </a:p>
        </p:txBody>
      </p:sp>
      <p:sp>
        <p:nvSpPr>
          <p:cNvPr id="52" name="Rounded Rectangle 85"/>
          <p:cNvSpPr/>
          <p:nvPr/>
        </p:nvSpPr>
        <p:spPr bwMode="gray">
          <a:xfrm>
            <a:off x="2315906" y="3599321"/>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Analytics Backend</a:t>
            </a:r>
          </a:p>
        </p:txBody>
      </p:sp>
      <p:cxnSp>
        <p:nvCxnSpPr>
          <p:cNvPr id="53" name="Straight Arrow Connector 87"/>
          <p:cNvCxnSpPr>
            <a:endCxn id="52" idx="0"/>
          </p:cNvCxnSpPr>
          <p:nvPr/>
        </p:nvCxnSpPr>
        <p:spPr bwMode="auto">
          <a:xfrm flipH="1">
            <a:off x="2810690" y="3254187"/>
            <a:ext cx="1179870" cy="345134"/>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54" name="Rounded Rectangle 63"/>
          <p:cNvSpPr/>
          <p:nvPr/>
        </p:nvSpPr>
        <p:spPr bwMode="gray">
          <a:xfrm>
            <a:off x="3807828" y="4170821"/>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Management Server</a:t>
            </a:r>
          </a:p>
        </p:txBody>
      </p:sp>
      <p:sp>
        <p:nvSpPr>
          <p:cNvPr id="56" name="Rounded Rectangle 50"/>
          <p:cNvSpPr/>
          <p:nvPr/>
        </p:nvSpPr>
        <p:spPr bwMode="gray">
          <a:xfrm>
            <a:off x="3810794" y="2976072"/>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Gateway</a:t>
            </a:r>
            <a:endParaRPr lang="en-US" sz="825" b="1" baseline="30000" dirty="0">
              <a:solidFill>
                <a:srgbClr val="FF4300"/>
              </a:solidFill>
            </a:endParaRPr>
          </a:p>
        </p:txBody>
      </p:sp>
      <p:cxnSp>
        <p:nvCxnSpPr>
          <p:cNvPr id="59" name="Straight Arrow Connector 31"/>
          <p:cNvCxnSpPr>
            <a:stCxn id="54" idx="1"/>
            <a:endCxn id="70" idx="3"/>
          </p:cNvCxnSpPr>
          <p:nvPr/>
        </p:nvCxnSpPr>
        <p:spPr bwMode="auto">
          <a:xfrm flipH="1">
            <a:off x="3294318" y="4370847"/>
            <a:ext cx="513511" cy="1"/>
          </a:xfrm>
          <a:prstGeom prst="straightConnector1">
            <a:avLst/>
          </a:prstGeom>
          <a:noFill/>
          <a:ln w="12700" cap="flat" cmpd="sng" algn="ctr">
            <a:solidFill>
              <a:schemeClr val="bg1">
                <a:lumMod val="65000"/>
              </a:schemeClr>
            </a:solidFill>
            <a:prstDash val="solid"/>
            <a:round/>
            <a:headEnd type="none" w="med" len="med"/>
            <a:tailEnd type="none"/>
          </a:ln>
          <a:effectLst/>
        </p:spPr>
      </p:cxnSp>
      <p:cxnSp>
        <p:nvCxnSpPr>
          <p:cNvPr id="60" name="Straight Arrow Connector 94"/>
          <p:cNvCxnSpPr>
            <a:stCxn id="56" idx="2"/>
            <a:endCxn id="71" idx="0"/>
          </p:cNvCxnSpPr>
          <p:nvPr/>
        </p:nvCxnSpPr>
        <p:spPr bwMode="auto">
          <a:xfrm>
            <a:off x="4305578" y="3376122"/>
            <a:ext cx="0" cy="280349"/>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cxnSp>
        <p:nvCxnSpPr>
          <p:cNvPr id="61" name="Straight Arrow Connector 95"/>
          <p:cNvCxnSpPr>
            <a:stCxn id="71" idx="1"/>
            <a:endCxn id="52" idx="3"/>
          </p:cNvCxnSpPr>
          <p:nvPr/>
        </p:nvCxnSpPr>
        <p:spPr bwMode="auto">
          <a:xfrm flipH="1">
            <a:off x="3305475" y="3799346"/>
            <a:ext cx="505319" cy="0"/>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cxnSp>
        <p:nvCxnSpPr>
          <p:cNvPr id="62" name="Straight Arrow Connector 96"/>
          <p:cNvCxnSpPr>
            <a:stCxn id="50" idx="1"/>
            <a:endCxn id="71" idx="3"/>
          </p:cNvCxnSpPr>
          <p:nvPr/>
        </p:nvCxnSpPr>
        <p:spPr bwMode="auto">
          <a:xfrm flipH="1">
            <a:off x="4800363" y="3799346"/>
            <a:ext cx="532844" cy="0"/>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63" name="Rounded Rectangle 98"/>
          <p:cNvSpPr/>
          <p:nvPr/>
        </p:nvSpPr>
        <p:spPr bwMode="gray">
          <a:xfrm>
            <a:off x="5333207" y="4170821"/>
            <a:ext cx="989568" cy="400050"/>
          </a:xfrm>
          <a:prstGeom prst="roundRect">
            <a:avLst/>
          </a:prstGeom>
          <a:solidFill>
            <a:srgbClr val="FFFFFF"/>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Apigee </a:t>
            </a:r>
            <a:br>
              <a:rPr lang="en-US" sz="825" b="1" dirty="0">
                <a:solidFill>
                  <a:srgbClr val="FF4300"/>
                </a:solidFill>
              </a:rPr>
            </a:br>
            <a:r>
              <a:rPr lang="en-US" sz="825" b="1" dirty="0">
                <a:solidFill>
                  <a:srgbClr val="FF4300"/>
                </a:solidFill>
              </a:rPr>
              <a:t>UIs</a:t>
            </a:r>
          </a:p>
        </p:txBody>
      </p:sp>
      <p:sp>
        <p:nvSpPr>
          <p:cNvPr id="65" name="Left-Right Arrow 102"/>
          <p:cNvSpPr/>
          <p:nvPr/>
        </p:nvSpPr>
        <p:spPr>
          <a:xfrm rot="1874835">
            <a:off x="4768300" y="3410093"/>
            <a:ext cx="608965" cy="148953"/>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cxnSp>
        <p:nvCxnSpPr>
          <p:cNvPr id="67" name="Straight Arrow Connector 31"/>
          <p:cNvCxnSpPr>
            <a:stCxn id="63" idx="1"/>
            <a:endCxn id="54" idx="3"/>
          </p:cNvCxnSpPr>
          <p:nvPr/>
        </p:nvCxnSpPr>
        <p:spPr bwMode="auto">
          <a:xfrm flipH="1">
            <a:off x="4797396" y="4370846"/>
            <a:ext cx="535811" cy="0"/>
          </a:xfrm>
          <a:prstGeom prst="straightConnector1">
            <a:avLst/>
          </a:prstGeom>
          <a:noFill/>
          <a:ln w="12700" cap="flat" cmpd="sng" algn="ctr">
            <a:solidFill>
              <a:schemeClr val="bg1">
                <a:lumMod val="65000"/>
              </a:schemeClr>
            </a:solidFill>
            <a:prstDash val="solid"/>
            <a:round/>
            <a:headEnd type="none" w="med" len="med"/>
            <a:tailEnd type="none"/>
          </a:ln>
          <a:effectLst/>
        </p:spPr>
      </p:cxnSp>
      <p:cxnSp>
        <p:nvCxnSpPr>
          <p:cNvPr id="68" name="Straight Arrow Connector 34"/>
          <p:cNvCxnSpPr>
            <a:stCxn id="63" idx="0"/>
            <a:endCxn id="50" idx="2"/>
          </p:cNvCxnSpPr>
          <p:nvPr/>
        </p:nvCxnSpPr>
        <p:spPr bwMode="auto">
          <a:xfrm flipV="1">
            <a:off x="5827991" y="3999371"/>
            <a:ext cx="0" cy="171450"/>
          </a:xfrm>
          <a:prstGeom prst="straightConnector1">
            <a:avLst/>
          </a:prstGeom>
          <a:noFill/>
          <a:ln w="12700" cap="flat" cmpd="sng" algn="ctr">
            <a:solidFill>
              <a:schemeClr val="bg1">
                <a:lumMod val="65000"/>
              </a:schemeClr>
            </a:solidFill>
            <a:prstDash val="solid"/>
            <a:round/>
            <a:headEnd type="none" w="med" len="med"/>
            <a:tailEnd type="none"/>
          </a:ln>
          <a:effectLst/>
        </p:spPr>
      </p:cxnSp>
      <p:cxnSp>
        <p:nvCxnSpPr>
          <p:cNvPr id="69" name="Straight Arrow Connector 38"/>
          <p:cNvCxnSpPr/>
          <p:nvPr/>
        </p:nvCxnSpPr>
        <p:spPr bwMode="auto">
          <a:xfrm flipH="1">
            <a:off x="3201829" y="3913646"/>
            <a:ext cx="675926" cy="310977"/>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70" name="Rounded Rectangle 77"/>
          <p:cNvSpPr/>
          <p:nvPr/>
        </p:nvSpPr>
        <p:spPr bwMode="gray">
          <a:xfrm>
            <a:off x="2327065" y="4170821"/>
            <a:ext cx="967253"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Developer Portal</a:t>
            </a:r>
          </a:p>
        </p:txBody>
      </p:sp>
      <p:sp>
        <p:nvSpPr>
          <p:cNvPr id="71" name="Rounded Rectangle 93"/>
          <p:cNvSpPr/>
          <p:nvPr/>
        </p:nvSpPr>
        <p:spPr bwMode="gray">
          <a:xfrm>
            <a:off x="3810794" y="3656471"/>
            <a:ext cx="989568" cy="285750"/>
          </a:xfrm>
          <a:prstGeom prst="roundRect">
            <a:avLst/>
          </a:prstGeom>
          <a:solidFill>
            <a:schemeClr val="bg1"/>
          </a:solidFill>
          <a:ln w="19050">
            <a:solidFill>
              <a:srgbClr val="1C9AD6"/>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b="1" i="1" dirty="0">
                <a:solidFill>
                  <a:srgbClr val="1C9AD6"/>
                </a:solidFill>
              </a:rPr>
              <a:t>Infrastructure</a:t>
            </a:r>
          </a:p>
          <a:p>
            <a:pPr algn="ctr" eaLnBrk="0" hangingPunct="0"/>
            <a:r>
              <a:rPr lang="en-US" sz="750" b="1" i="1" dirty="0">
                <a:solidFill>
                  <a:srgbClr val="1C9AD6"/>
                </a:solidFill>
              </a:rPr>
              <a:t>Services</a:t>
            </a:r>
          </a:p>
        </p:txBody>
      </p:sp>
      <p:sp>
        <p:nvSpPr>
          <p:cNvPr id="76" name="Left-Right Arrow 101"/>
          <p:cNvSpPr/>
          <p:nvPr/>
        </p:nvSpPr>
        <p:spPr>
          <a:xfrm>
            <a:off x="2038146" y="2535693"/>
            <a:ext cx="456724" cy="148953"/>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77" name="Rounded Rectangle 23"/>
          <p:cNvSpPr/>
          <p:nvPr/>
        </p:nvSpPr>
        <p:spPr bwMode="gray">
          <a:xfrm>
            <a:off x="3810794" y="2391315"/>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Gateway</a:t>
            </a:r>
            <a:endParaRPr lang="en-US" sz="825" b="1" baseline="30000" dirty="0">
              <a:solidFill>
                <a:srgbClr val="FF4300"/>
              </a:solidFill>
            </a:endParaRPr>
          </a:p>
        </p:txBody>
      </p:sp>
      <p:sp>
        <p:nvSpPr>
          <p:cNvPr id="79" name="Rounded Rectangle 24"/>
          <p:cNvSpPr/>
          <p:nvPr/>
        </p:nvSpPr>
        <p:spPr bwMode="gray">
          <a:xfrm>
            <a:off x="2516743" y="2456046"/>
            <a:ext cx="761207" cy="285750"/>
          </a:xfrm>
          <a:prstGeom prst="roundRect">
            <a:avLst/>
          </a:prstGeom>
          <a:ln w="19050">
            <a:solidFill>
              <a:schemeClr val="accent5"/>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i="1" dirty="0">
                <a:solidFill>
                  <a:schemeClr val="accent5"/>
                </a:solidFill>
              </a:rPr>
              <a:t>Load Balancer</a:t>
            </a:r>
          </a:p>
        </p:txBody>
      </p:sp>
      <p:sp>
        <p:nvSpPr>
          <p:cNvPr id="80" name="Left-Right Arrow 25"/>
          <p:cNvSpPr/>
          <p:nvPr/>
        </p:nvSpPr>
        <p:spPr>
          <a:xfrm rot="20124411">
            <a:off x="3291379" y="2234904"/>
            <a:ext cx="505319" cy="148953"/>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81" name="Left-Right Arrow 26"/>
          <p:cNvSpPr/>
          <p:nvPr/>
        </p:nvSpPr>
        <p:spPr>
          <a:xfrm rot="1475589" flipV="1">
            <a:off x="3296315" y="2855973"/>
            <a:ext cx="505319" cy="148953"/>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75" name="Left-Right Arrow 40"/>
          <p:cNvSpPr/>
          <p:nvPr/>
        </p:nvSpPr>
        <p:spPr>
          <a:xfrm rot="20910330">
            <a:off x="4879741" y="2823520"/>
            <a:ext cx="1519154" cy="148953"/>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82" name="Left-Right Arrow 27"/>
          <p:cNvSpPr/>
          <p:nvPr/>
        </p:nvSpPr>
        <p:spPr>
          <a:xfrm rot="689670" flipV="1">
            <a:off x="4876482" y="2261523"/>
            <a:ext cx="1519154" cy="148953"/>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83" name="Rectangle 3"/>
          <p:cNvSpPr/>
          <p:nvPr/>
        </p:nvSpPr>
        <p:spPr>
          <a:xfrm>
            <a:off x="4067198" y="2685816"/>
            <a:ext cx="369012" cy="253916"/>
          </a:xfrm>
          <a:prstGeom prst="rect">
            <a:avLst/>
          </a:prstGeom>
        </p:spPr>
        <p:txBody>
          <a:bodyPr wrap="none">
            <a:spAutoFit/>
          </a:bodyPr>
          <a:lstStyle/>
          <a:p>
            <a:r>
              <a:rPr lang="en-US" sz="1050" b="1" dirty="0">
                <a:solidFill>
                  <a:srgbClr val="FF4300"/>
                </a:solidFill>
              </a:rPr>
              <a:t>. . .</a:t>
            </a:r>
            <a:endParaRPr lang="en-US" sz="1050" dirty="0"/>
          </a:p>
        </p:txBody>
      </p:sp>
      <p:sp>
        <p:nvSpPr>
          <p:cNvPr id="85" name="Rounded Rectangle 36"/>
          <p:cNvSpPr/>
          <p:nvPr/>
        </p:nvSpPr>
        <p:spPr bwMode="gray">
          <a:xfrm>
            <a:off x="3810794" y="1934115"/>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Gateway</a:t>
            </a:r>
            <a:endParaRPr lang="en-US" sz="825" b="1" baseline="30000" dirty="0">
              <a:solidFill>
                <a:srgbClr val="FF4300"/>
              </a:solidFill>
            </a:endParaRPr>
          </a:p>
        </p:txBody>
      </p:sp>
      <p:sp>
        <p:nvSpPr>
          <p:cNvPr id="87" name="Left-Right Arrow 37"/>
          <p:cNvSpPr/>
          <p:nvPr/>
        </p:nvSpPr>
        <p:spPr>
          <a:xfrm>
            <a:off x="3325878" y="2541599"/>
            <a:ext cx="456724" cy="148953"/>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89" name="Left-Right Arrow 38"/>
          <p:cNvSpPr/>
          <p:nvPr/>
        </p:nvSpPr>
        <p:spPr>
          <a:xfrm>
            <a:off x="4876483" y="2531015"/>
            <a:ext cx="1522412" cy="174347"/>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90" name="TextBox 33"/>
          <p:cNvSpPr txBox="1"/>
          <p:nvPr/>
        </p:nvSpPr>
        <p:spPr>
          <a:xfrm>
            <a:off x="233125" y="855018"/>
            <a:ext cx="8661893" cy="1202383"/>
          </a:xfrm>
          <a:prstGeom prst="rect">
            <a:avLst/>
          </a:prstGeom>
          <a:noFill/>
        </p:spPr>
        <p:txBody>
          <a:bodyPr wrap="square" rtlCol="0">
            <a:noAutofit/>
          </a:bodyPr>
          <a:lstStyle>
            <a:defPPr>
              <a:defRPr lang="en-US"/>
            </a:defPPr>
            <a:lvl1pPr>
              <a:buClr>
                <a:schemeClr val="tx2"/>
              </a:buClr>
              <a:defRPr sz="1400"/>
            </a:lvl1pPr>
          </a:lstStyle>
          <a:p>
            <a:pPr algn="l">
              <a:buClr>
                <a:schemeClr val="tx2"/>
              </a:buClr>
            </a:pPr>
            <a:r>
              <a:rPr lang="en-US" sz="1200" b="1" dirty="0"/>
              <a:t>Additional scaling and redundancy of Backend Services</a:t>
            </a:r>
          </a:p>
          <a:p>
            <a:pPr algn="l">
              <a:buClr>
                <a:schemeClr val="tx2"/>
              </a:buClr>
            </a:pPr>
            <a:endParaRPr lang="en-US" sz="1200" b="1" dirty="0"/>
          </a:p>
          <a:p>
            <a:pPr marL="214313" indent="-214313">
              <a:buFont typeface="Arial"/>
              <a:buChar char="•"/>
            </a:pPr>
            <a:r>
              <a:rPr lang="en-US" sz="1200" dirty="0"/>
              <a:t>Additional gateways can be added easily to follow increased load.</a:t>
            </a:r>
          </a:p>
          <a:p>
            <a:pPr marL="214313" indent="-214313">
              <a:buFont typeface="Arial"/>
              <a:buChar char="•"/>
            </a:pPr>
            <a:r>
              <a:rPr lang="en-US" sz="1200" dirty="0"/>
              <a:t>Management Server, Analytics Backend, App Services Backend and Developer Portal can also be configured in a Highly Available scenario.</a:t>
            </a:r>
          </a:p>
          <a:p>
            <a:endParaRPr lang="en-US" sz="1200" dirty="0"/>
          </a:p>
        </p:txBody>
      </p:sp>
      <p:sp>
        <p:nvSpPr>
          <p:cNvPr id="92" name="Rounded Rectangle 93"/>
          <p:cNvSpPr/>
          <p:nvPr/>
        </p:nvSpPr>
        <p:spPr bwMode="gray">
          <a:xfrm>
            <a:off x="3753467" y="3614561"/>
            <a:ext cx="989568" cy="285750"/>
          </a:xfrm>
          <a:prstGeom prst="roundRect">
            <a:avLst/>
          </a:prstGeom>
          <a:solidFill>
            <a:schemeClr val="bg1"/>
          </a:solidFill>
          <a:ln w="19050">
            <a:solidFill>
              <a:srgbClr val="1C9AD6"/>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b="1" i="1" dirty="0">
                <a:solidFill>
                  <a:srgbClr val="1C9AD6"/>
                </a:solidFill>
              </a:rPr>
              <a:t>Infrastructure</a:t>
            </a:r>
          </a:p>
          <a:p>
            <a:pPr algn="ctr" eaLnBrk="0" hangingPunct="0"/>
            <a:r>
              <a:rPr lang="en-US" sz="750" b="1" i="1" dirty="0">
                <a:solidFill>
                  <a:srgbClr val="1C9AD6"/>
                </a:solidFill>
              </a:rPr>
              <a:t>Services</a:t>
            </a:r>
          </a:p>
        </p:txBody>
      </p:sp>
      <p:grpSp>
        <p:nvGrpSpPr>
          <p:cNvPr id="42" name="Gruppierung 41"/>
          <p:cNvGrpSpPr/>
          <p:nvPr/>
        </p:nvGrpSpPr>
        <p:grpSpPr>
          <a:xfrm>
            <a:off x="1477191" y="2456419"/>
            <a:ext cx="641206" cy="472343"/>
            <a:chOff x="1339326" y="3548743"/>
            <a:chExt cx="641874" cy="629791"/>
          </a:xfrm>
        </p:grpSpPr>
        <p:grpSp>
          <p:nvGrpSpPr>
            <p:cNvPr id="43" name="Group 82"/>
            <p:cNvGrpSpPr>
              <a:grpSpLocks noChangeAspect="1"/>
            </p:cNvGrpSpPr>
            <p:nvPr/>
          </p:nvGrpSpPr>
          <p:grpSpPr>
            <a:xfrm flipH="1">
              <a:off x="1476848" y="3548743"/>
              <a:ext cx="386818" cy="386918"/>
              <a:chOff x="2488406" y="1370012"/>
              <a:chExt cx="685800" cy="685800"/>
            </a:xfrm>
          </p:grpSpPr>
          <p:pic>
            <p:nvPicPr>
              <p:cNvPr id="45" name="Picture 83"/>
              <p:cNvPicPr>
                <a:picLocks noChangeAspect="1"/>
              </p:cNvPicPr>
              <p:nvPr/>
            </p:nvPicPr>
            <p:blipFill>
              <a:blip r:embed="rId2"/>
              <a:stretch>
                <a:fillRect/>
              </a:stretch>
            </p:blipFill>
            <p:spPr>
              <a:xfrm>
                <a:off x="2488406" y="1370012"/>
                <a:ext cx="685800" cy="685800"/>
              </a:xfrm>
              <a:prstGeom prst="rect">
                <a:avLst/>
              </a:prstGeom>
            </p:spPr>
          </p:pic>
          <p:pic>
            <p:nvPicPr>
              <p:cNvPr id="46" name="Picture 8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sp>
          <p:nvSpPr>
            <p:cNvPr id="44" name="Text Placeholder 2"/>
            <p:cNvSpPr txBox="1">
              <a:spLocks/>
            </p:cNvSpPr>
            <p:nvPr/>
          </p:nvSpPr>
          <p:spPr>
            <a:xfrm flipH="1">
              <a:off x="1339326" y="3895081"/>
              <a:ext cx="641874" cy="283453"/>
            </a:xfrm>
            <a:prstGeom prst="rect">
              <a:avLst/>
            </a:prstGeom>
          </p:spPr>
          <p:txBody>
            <a:bodyPr>
              <a:normAutofit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825" dirty="0">
                  <a:solidFill>
                    <a:srgbClr val="494949"/>
                  </a:solidFill>
                  <a:latin typeface="+mj-lt"/>
                  <a:cs typeface="Arial"/>
                </a:rPr>
                <a:t>Client</a:t>
              </a:r>
            </a:p>
          </p:txBody>
        </p:sp>
      </p:grpSp>
      <p:grpSp>
        <p:nvGrpSpPr>
          <p:cNvPr id="47" name="Gruppierung 46"/>
          <p:cNvGrpSpPr/>
          <p:nvPr/>
        </p:nvGrpSpPr>
        <p:grpSpPr>
          <a:xfrm>
            <a:off x="6334202" y="2316982"/>
            <a:ext cx="781541" cy="547969"/>
            <a:chOff x="6295363" y="3371939"/>
            <a:chExt cx="782356" cy="730625"/>
          </a:xfrm>
        </p:grpSpPr>
        <p:sp>
          <p:nvSpPr>
            <p:cNvPr id="49" name="Text Placeholder 2"/>
            <p:cNvSpPr txBox="1">
              <a:spLocks/>
            </p:cNvSpPr>
            <p:nvPr/>
          </p:nvSpPr>
          <p:spPr>
            <a:xfrm flipH="1">
              <a:off x="6295363" y="3836643"/>
              <a:ext cx="782356" cy="265921"/>
            </a:xfrm>
            <a:prstGeom prst="rect">
              <a:avLst/>
            </a:prstGeom>
          </p:spPr>
          <p:txBody>
            <a:bodyPr lIns="55558" tIns="27779" rIns="55558" bIns="2777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825" dirty="0">
                  <a:solidFill>
                    <a:srgbClr val="494949"/>
                  </a:solidFill>
                  <a:latin typeface="+mj-lt"/>
                  <a:cs typeface="Arial"/>
                </a:rPr>
                <a:t>Backend</a:t>
              </a:r>
            </a:p>
          </p:txBody>
        </p:sp>
        <p:grpSp>
          <p:nvGrpSpPr>
            <p:cNvPr id="51" name="Group 77"/>
            <p:cNvGrpSpPr>
              <a:grpSpLocks noChangeAspect="1"/>
            </p:cNvGrpSpPr>
            <p:nvPr/>
          </p:nvGrpSpPr>
          <p:grpSpPr>
            <a:xfrm>
              <a:off x="6417868" y="3371939"/>
              <a:ext cx="536688" cy="577229"/>
              <a:chOff x="7924783" y="1997046"/>
              <a:chExt cx="965728" cy="1038138"/>
            </a:xfrm>
          </p:grpSpPr>
          <p:pic>
            <p:nvPicPr>
              <p:cNvPr id="55" name="Picture 7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24783" y="2177414"/>
                <a:ext cx="857770" cy="857770"/>
              </a:xfrm>
              <a:prstGeom prst="rect">
                <a:avLst/>
              </a:prstGeom>
            </p:spPr>
          </p:pic>
          <p:sp>
            <p:nvSpPr>
              <p:cNvPr id="57" name="Rectangle 81"/>
              <p:cNvSpPr/>
              <p:nvPr/>
            </p:nvSpPr>
            <p:spPr>
              <a:xfrm>
                <a:off x="8568986" y="2392930"/>
                <a:ext cx="181437" cy="353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p:txBody>
          </p:sp>
          <p:pic>
            <p:nvPicPr>
              <p:cNvPr id="58" name="Picture 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65792" y="1997046"/>
                <a:ext cx="724719" cy="724719"/>
              </a:xfrm>
              <a:prstGeom prst="rect">
                <a:avLst/>
              </a:prstGeom>
            </p:spPr>
          </p:pic>
        </p:grpSp>
      </p:grpSp>
    </p:spTree>
    <p:extLst>
      <p:ext uri="{BB962C8B-B14F-4D97-AF65-F5344CB8AC3E}">
        <p14:creationId xmlns:p14="http://schemas.microsoft.com/office/powerpoint/2010/main" val="1905034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prstGeom prst="rect">
            <a:avLst/>
          </a:prstGeom>
        </p:spPr>
        <p:txBody>
          <a:bodyPr/>
          <a:lstStyle/>
          <a:p>
            <a:fld id="{72EC1214-2C7B-1846-91C7-D93747619575}" type="slidenum">
              <a:rPr lang="en-US" smtClean="0"/>
              <a:t>24</a:t>
            </a:fld>
            <a:endParaRPr lang="en-US" dirty="0"/>
          </a:p>
        </p:txBody>
      </p:sp>
      <p:sp>
        <p:nvSpPr>
          <p:cNvPr id="2" name="Title 1"/>
          <p:cNvSpPr>
            <a:spLocks noGrp="1"/>
          </p:cNvSpPr>
          <p:nvPr>
            <p:ph type="title" idx="4294967295"/>
          </p:nvPr>
        </p:nvSpPr>
        <p:spPr>
          <a:xfrm>
            <a:off x="0" y="198438"/>
            <a:ext cx="7797800" cy="506412"/>
          </a:xfrm>
        </p:spPr>
        <p:txBody>
          <a:bodyPr/>
          <a:lstStyle/>
          <a:p>
            <a:r>
              <a:rPr lang="en-US" dirty="0"/>
              <a:t>Architecture (High level)</a:t>
            </a:r>
          </a:p>
        </p:txBody>
      </p:sp>
      <p:sp>
        <p:nvSpPr>
          <p:cNvPr id="79" name="TextBox 33"/>
          <p:cNvSpPr txBox="1"/>
          <p:nvPr/>
        </p:nvSpPr>
        <p:spPr>
          <a:xfrm>
            <a:off x="233125" y="855017"/>
            <a:ext cx="2664221" cy="1701887"/>
          </a:xfrm>
          <a:prstGeom prst="rect">
            <a:avLst/>
          </a:prstGeom>
          <a:noFill/>
        </p:spPr>
        <p:txBody>
          <a:bodyPr wrap="square" rtlCol="0">
            <a:noAutofit/>
          </a:bodyPr>
          <a:lstStyle>
            <a:defPPr>
              <a:defRPr lang="en-US"/>
            </a:defPPr>
            <a:lvl1pPr>
              <a:buClr>
                <a:schemeClr val="tx2"/>
              </a:buClr>
              <a:defRPr sz="1400"/>
            </a:lvl1pPr>
          </a:lstStyle>
          <a:p>
            <a:pPr algn="l">
              <a:buClr>
                <a:schemeClr val="tx2"/>
              </a:buClr>
            </a:pPr>
            <a:endParaRPr lang="en-US" sz="1200" dirty="0"/>
          </a:p>
          <a:p>
            <a:pPr algn="l">
              <a:buClr>
                <a:schemeClr val="tx2"/>
              </a:buClr>
            </a:pPr>
            <a:r>
              <a:rPr lang="en-US" sz="1200" dirty="0"/>
              <a:t>A DR setup is basically a duplicate setup of Apigee Gateway with Infrastructure Services that replicate their data across data centers</a:t>
            </a:r>
          </a:p>
        </p:txBody>
      </p:sp>
      <p:grpSp>
        <p:nvGrpSpPr>
          <p:cNvPr id="5" name="Group 4"/>
          <p:cNvGrpSpPr/>
          <p:nvPr/>
        </p:nvGrpSpPr>
        <p:grpSpPr>
          <a:xfrm>
            <a:off x="1889531" y="838204"/>
            <a:ext cx="6876816" cy="4084432"/>
            <a:chOff x="2428360" y="1371600"/>
            <a:chExt cx="9169088" cy="5445909"/>
          </a:xfrm>
        </p:grpSpPr>
        <p:sp>
          <p:nvSpPr>
            <p:cNvPr id="71" name="Rectangle 70"/>
            <p:cNvSpPr/>
            <p:nvPr/>
          </p:nvSpPr>
          <p:spPr>
            <a:xfrm>
              <a:off x="4059767" y="4343399"/>
              <a:ext cx="4586033" cy="2474110"/>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70" name="Rectangle 69"/>
            <p:cNvSpPr/>
            <p:nvPr/>
          </p:nvSpPr>
          <p:spPr>
            <a:xfrm>
              <a:off x="4040972" y="1371600"/>
              <a:ext cx="4586033" cy="2474110"/>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41" name="Left-Right Arrow 40"/>
            <p:cNvSpPr/>
            <p:nvPr/>
          </p:nvSpPr>
          <p:spPr>
            <a:xfrm rot="1152336">
              <a:off x="6891306" y="3688465"/>
              <a:ext cx="1933597" cy="1986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102" name="Left-Right Arrow 101"/>
            <p:cNvSpPr/>
            <p:nvPr/>
          </p:nvSpPr>
          <p:spPr>
            <a:xfrm>
              <a:off x="3185166" y="4015405"/>
              <a:ext cx="671612" cy="2113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25" name="Rounded Rectangle 24"/>
            <p:cNvSpPr/>
            <p:nvPr/>
          </p:nvSpPr>
          <p:spPr bwMode="gray">
            <a:xfrm>
              <a:off x="4059767" y="3909209"/>
              <a:ext cx="1014942" cy="381000"/>
            </a:xfrm>
            <a:prstGeom prst="roundRect">
              <a:avLst/>
            </a:prstGeom>
            <a:ln w="19050">
              <a:solidFill>
                <a:schemeClr val="accent5"/>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i="1" dirty="0">
                  <a:solidFill>
                    <a:schemeClr val="accent5"/>
                  </a:solidFill>
                </a:rPr>
                <a:t>Load Balancer</a:t>
              </a:r>
            </a:p>
          </p:txBody>
        </p:sp>
        <p:sp>
          <p:nvSpPr>
            <p:cNvPr id="26" name="Left-Right Arrow 25"/>
            <p:cNvSpPr/>
            <p:nvPr/>
          </p:nvSpPr>
          <p:spPr>
            <a:xfrm rot="20124411">
              <a:off x="5086922" y="3755608"/>
              <a:ext cx="673759" cy="1986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28" name="Left-Right Arrow 27"/>
            <p:cNvSpPr/>
            <p:nvPr/>
          </p:nvSpPr>
          <p:spPr>
            <a:xfrm rot="1736334" flipV="1">
              <a:off x="6800836" y="3352666"/>
              <a:ext cx="2165045" cy="1986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cxnSp>
          <p:nvCxnSpPr>
            <p:cNvPr id="36" name="Straight Arrow Connector 35"/>
            <p:cNvCxnSpPr/>
            <p:nvPr/>
          </p:nvCxnSpPr>
          <p:spPr bwMode="auto">
            <a:xfrm flipH="1" flipV="1">
              <a:off x="5200294" y="1860640"/>
              <a:ext cx="736212" cy="338714"/>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30" name="Rounded Rectangle 29"/>
            <p:cNvSpPr/>
            <p:nvPr/>
          </p:nvSpPr>
          <p:spPr bwMode="gray">
            <a:xfrm flipV="1">
              <a:off x="5687777" y="2234126"/>
              <a:ext cx="1077829" cy="311237"/>
            </a:xfrm>
            <a:prstGeom prst="roundRect">
              <a:avLst/>
            </a:prstGeom>
            <a:solidFill>
              <a:schemeClr val="bg1"/>
            </a:solidFill>
            <a:ln w="19050">
              <a:solidFill>
                <a:srgbClr val="1C9AD6"/>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525" b="1" i="1" dirty="0">
                  <a:solidFill>
                    <a:srgbClr val="1C9AD6"/>
                  </a:solidFill>
                </a:rPr>
                <a:t>Infrastructure</a:t>
              </a:r>
            </a:p>
            <a:p>
              <a:pPr algn="ctr" eaLnBrk="0" hangingPunct="0"/>
              <a:r>
                <a:rPr lang="en-US" sz="525" b="1" i="1" dirty="0">
                  <a:solidFill>
                    <a:srgbClr val="1C9AD6"/>
                  </a:solidFill>
                </a:rPr>
                <a:t>Services</a:t>
              </a:r>
            </a:p>
          </p:txBody>
        </p:sp>
        <p:cxnSp>
          <p:nvCxnSpPr>
            <p:cNvPr id="55" name="Straight Arrow Connector 54"/>
            <p:cNvCxnSpPr>
              <a:stCxn id="94" idx="2"/>
              <a:endCxn id="64" idx="0"/>
            </p:cNvCxnSpPr>
            <p:nvPr/>
          </p:nvCxnSpPr>
          <p:spPr bwMode="auto">
            <a:xfrm flipH="1" flipV="1">
              <a:off x="6306371" y="1483510"/>
              <a:ext cx="3230" cy="684720"/>
            </a:xfrm>
            <a:prstGeom prst="straightConnector1">
              <a:avLst/>
            </a:prstGeom>
            <a:noFill/>
            <a:ln w="12700" cap="flat" cmpd="sng" algn="ctr">
              <a:solidFill>
                <a:schemeClr val="bg1">
                  <a:lumMod val="65000"/>
                </a:schemeClr>
              </a:solidFill>
              <a:prstDash val="solid"/>
              <a:round/>
              <a:headEnd type="none" w="med" len="med"/>
              <a:tailEnd type="none"/>
            </a:ln>
            <a:effectLst/>
          </p:spPr>
        </p:cxnSp>
        <p:sp>
          <p:nvSpPr>
            <p:cNvPr id="66" name="Rounded Rectangle 65"/>
            <p:cNvSpPr/>
            <p:nvPr/>
          </p:nvSpPr>
          <p:spPr bwMode="gray">
            <a:xfrm>
              <a:off x="7428886" y="2105984"/>
              <a:ext cx="1077829"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BaaS</a:t>
              </a:r>
            </a:p>
            <a:p>
              <a:pPr algn="ctr" eaLnBrk="0" hangingPunct="0"/>
              <a:r>
                <a:rPr lang="en-US" sz="675" b="1" dirty="0">
                  <a:solidFill>
                    <a:srgbClr val="FF4300"/>
                  </a:solidFill>
                </a:rPr>
                <a:t>Backend</a:t>
              </a:r>
            </a:p>
          </p:txBody>
        </p:sp>
        <p:sp>
          <p:nvSpPr>
            <p:cNvPr id="78" name="Rounded Rectangle 77"/>
            <p:cNvSpPr/>
            <p:nvPr/>
          </p:nvSpPr>
          <p:spPr bwMode="gray">
            <a:xfrm>
              <a:off x="4154905" y="1483510"/>
              <a:ext cx="1053525"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Developer Portal</a:t>
              </a:r>
            </a:p>
          </p:txBody>
        </p:sp>
        <p:sp>
          <p:nvSpPr>
            <p:cNvPr id="86" name="Rounded Rectangle 85"/>
            <p:cNvSpPr/>
            <p:nvPr/>
          </p:nvSpPr>
          <p:spPr bwMode="gray">
            <a:xfrm>
              <a:off x="4142754" y="2105984"/>
              <a:ext cx="1077829"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Analytics Backend</a:t>
              </a:r>
            </a:p>
          </p:txBody>
        </p:sp>
        <p:cxnSp>
          <p:nvCxnSpPr>
            <p:cNvPr id="88" name="Straight Arrow Connector 87"/>
            <p:cNvCxnSpPr>
              <a:endCxn id="86" idx="2"/>
            </p:cNvCxnSpPr>
            <p:nvPr/>
          </p:nvCxnSpPr>
          <p:spPr bwMode="auto">
            <a:xfrm flipH="1" flipV="1">
              <a:off x="4681669" y="2541714"/>
              <a:ext cx="1284818" cy="375920"/>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64" name="Rounded Rectangle 63"/>
            <p:cNvSpPr/>
            <p:nvPr/>
          </p:nvSpPr>
          <p:spPr bwMode="gray">
            <a:xfrm>
              <a:off x="5767456" y="1483511"/>
              <a:ext cx="1077829"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Management Server</a:t>
              </a:r>
            </a:p>
          </p:txBody>
        </p:sp>
        <p:sp>
          <p:nvSpPr>
            <p:cNvPr id="51" name="Rounded Rectangle 50"/>
            <p:cNvSpPr/>
            <p:nvPr/>
          </p:nvSpPr>
          <p:spPr bwMode="gray">
            <a:xfrm>
              <a:off x="5770686" y="2784821"/>
              <a:ext cx="1077829"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Gateway</a:t>
              </a:r>
              <a:endParaRPr lang="en-US" sz="675" b="1" baseline="30000" dirty="0">
                <a:solidFill>
                  <a:srgbClr val="FF4300"/>
                </a:solidFill>
              </a:endParaRPr>
            </a:p>
          </p:txBody>
        </p:sp>
        <p:cxnSp>
          <p:nvCxnSpPr>
            <p:cNvPr id="84" name="Straight Arrow Connector 31"/>
            <p:cNvCxnSpPr>
              <a:stCxn id="64" idx="1"/>
              <a:endCxn id="78" idx="3"/>
            </p:cNvCxnSpPr>
            <p:nvPr/>
          </p:nvCxnSpPr>
          <p:spPr bwMode="auto">
            <a:xfrm flipH="1" flipV="1">
              <a:off x="5208430" y="1701376"/>
              <a:ext cx="559025" cy="1"/>
            </a:xfrm>
            <a:prstGeom prst="straightConnector1">
              <a:avLst/>
            </a:prstGeom>
            <a:noFill/>
            <a:ln w="12700" cap="flat" cmpd="sng" algn="ctr">
              <a:solidFill>
                <a:schemeClr val="bg1">
                  <a:lumMod val="65000"/>
                </a:schemeClr>
              </a:solidFill>
              <a:prstDash val="solid"/>
              <a:round/>
              <a:headEnd type="none" w="med" len="med"/>
              <a:tailEnd type="none"/>
            </a:ln>
            <a:effectLst/>
          </p:spPr>
        </p:cxnSp>
        <p:sp>
          <p:nvSpPr>
            <p:cNvPr id="94" name="Rounded Rectangle 93"/>
            <p:cNvSpPr/>
            <p:nvPr/>
          </p:nvSpPr>
          <p:spPr bwMode="gray">
            <a:xfrm flipV="1">
              <a:off x="5770686" y="2168231"/>
              <a:ext cx="1077829" cy="311237"/>
            </a:xfrm>
            <a:prstGeom prst="roundRect">
              <a:avLst/>
            </a:prstGeom>
            <a:solidFill>
              <a:schemeClr val="bg1"/>
            </a:solidFill>
            <a:ln w="19050">
              <a:solidFill>
                <a:srgbClr val="1C9AD6"/>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525" b="1" i="1" dirty="0">
                  <a:solidFill>
                    <a:srgbClr val="1C9AD6"/>
                  </a:solidFill>
                </a:rPr>
                <a:t>Infrastructure</a:t>
              </a:r>
            </a:p>
            <a:p>
              <a:pPr algn="ctr" eaLnBrk="0" hangingPunct="0"/>
              <a:r>
                <a:rPr lang="en-US" sz="525" b="1" i="1" dirty="0">
                  <a:solidFill>
                    <a:srgbClr val="1C9AD6"/>
                  </a:solidFill>
                </a:rPr>
                <a:t>Services</a:t>
              </a:r>
            </a:p>
          </p:txBody>
        </p:sp>
        <p:cxnSp>
          <p:nvCxnSpPr>
            <p:cNvPr id="95" name="Straight Arrow Connector 94"/>
            <p:cNvCxnSpPr>
              <a:stCxn id="51" idx="0"/>
              <a:endCxn id="94" idx="0"/>
            </p:cNvCxnSpPr>
            <p:nvPr/>
          </p:nvCxnSpPr>
          <p:spPr bwMode="auto">
            <a:xfrm flipV="1">
              <a:off x="6309601" y="2479468"/>
              <a:ext cx="0" cy="305353"/>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cxnSp>
          <p:nvCxnSpPr>
            <p:cNvPr id="96" name="Straight Arrow Connector 95"/>
            <p:cNvCxnSpPr>
              <a:stCxn id="94" idx="1"/>
              <a:endCxn id="86" idx="3"/>
            </p:cNvCxnSpPr>
            <p:nvPr/>
          </p:nvCxnSpPr>
          <p:spPr bwMode="auto">
            <a:xfrm flipH="1">
              <a:off x="5220584" y="2323849"/>
              <a:ext cx="550102" cy="1"/>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cxnSp>
          <p:nvCxnSpPr>
            <p:cNvPr id="97" name="Straight Arrow Connector 96"/>
            <p:cNvCxnSpPr>
              <a:stCxn id="66" idx="1"/>
              <a:endCxn id="94" idx="3"/>
            </p:cNvCxnSpPr>
            <p:nvPr/>
          </p:nvCxnSpPr>
          <p:spPr bwMode="auto">
            <a:xfrm flipH="1" flipV="1">
              <a:off x="6848515" y="2323849"/>
              <a:ext cx="580371" cy="1"/>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99" name="Rounded Rectangle 98"/>
            <p:cNvSpPr/>
            <p:nvPr/>
          </p:nvSpPr>
          <p:spPr bwMode="gray">
            <a:xfrm>
              <a:off x="7428886" y="1483511"/>
              <a:ext cx="1077829" cy="435731"/>
            </a:xfrm>
            <a:prstGeom prst="roundRect">
              <a:avLst/>
            </a:prstGeom>
            <a:solidFill>
              <a:srgbClr val="FFFFFF"/>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Apigee </a:t>
              </a:r>
              <a:br>
                <a:rPr lang="en-US" sz="675" b="1" dirty="0">
                  <a:solidFill>
                    <a:srgbClr val="FF4300"/>
                  </a:solidFill>
                </a:rPr>
              </a:br>
              <a:r>
                <a:rPr lang="en-US" sz="675" b="1" dirty="0">
                  <a:solidFill>
                    <a:srgbClr val="FF4300"/>
                  </a:solidFill>
                </a:rPr>
                <a:t>UIs</a:t>
              </a:r>
            </a:p>
          </p:txBody>
        </p:sp>
        <p:sp>
          <p:nvSpPr>
            <p:cNvPr id="103" name="Left-Right Arrow 102"/>
            <p:cNvSpPr/>
            <p:nvPr/>
          </p:nvSpPr>
          <p:spPr>
            <a:xfrm rot="19725165" flipV="1">
              <a:off x="6813593" y="2585581"/>
              <a:ext cx="663280" cy="162238"/>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450" i="1" dirty="0">
                <a:solidFill>
                  <a:srgbClr val="494949"/>
                </a:solidFill>
              </a:endParaRPr>
            </a:p>
          </p:txBody>
        </p:sp>
        <p:cxnSp>
          <p:nvCxnSpPr>
            <p:cNvPr id="32" name="Straight Arrow Connector 31"/>
            <p:cNvCxnSpPr>
              <a:stCxn id="99" idx="1"/>
              <a:endCxn id="64" idx="3"/>
            </p:cNvCxnSpPr>
            <p:nvPr/>
          </p:nvCxnSpPr>
          <p:spPr bwMode="auto">
            <a:xfrm flipH="1">
              <a:off x="6845285" y="1701376"/>
              <a:ext cx="583601" cy="0"/>
            </a:xfrm>
            <a:prstGeom prst="straightConnector1">
              <a:avLst/>
            </a:prstGeom>
            <a:noFill/>
            <a:ln w="12700" cap="flat" cmpd="sng" algn="ctr">
              <a:solidFill>
                <a:schemeClr val="bg1">
                  <a:lumMod val="65000"/>
                </a:schemeClr>
              </a:solidFill>
              <a:prstDash val="solid"/>
              <a:round/>
              <a:headEnd type="none" w="med" len="med"/>
              <a:tailEnd type="none"/>
            </a:ln>
            <a:effectLst/>
          </p:spPr>
        </p:cxnSp>
        <p:cxnSp>
          <p:nvCxnSpPr>
            <p:cNvPr id="35" name="Straight Arrow Connector 34"/>
            <p:cNvCxnSpPr>
              <a:stCxn id="99" idx="2"/>
              <a:endCxn id="66" idx="0"/>
            </p:cNvCxnSpPr>
            <p:nvPr/>
          </p:nvCxnSpPr>
          <p:spPr bwMode="auto">
            <a:xfrm>
              <a:off x="7967801" y="1919241"/>
              <a:ext cx="0" cy="186742"/>
            </a:xfrm>
            <a:prstGeom prst="straightConnector1">
              <a:avLst/>
            </a:prstGeom>
            <a:noFill/>
            <a:ln w="12700" cap="flat" cmpd="sng" algn="ctr">
              <a:solidFill>
                <a:schemeClr val="bg1">
                  <a:lumMod val="65000"/>
                </a:schemeClr>
              </a:solidFill>
              <a:prstDash val="solid"/>
              <a:round/>
              <a:headEnd type="none" w="med" len="med"/>
              <a:tailEnd type="none"/>
            </a:ln>
            <a:effectLst/>
          </p:spPr>
        </p:cxnSp>
        <p:sp>
          <p:nvSpPr>
            <p:cNvPr id="24" name="Rounded Rectangle 23"/>
            <p:cNvSpPr/>
            <p:nvPr/>
          </p:nvSpPr>
          <p:spPr bwMode="gray">
            <a:xfrm>
              <a:off x="5770686" y="3292331"/>
              <a:ext cx="1077829"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Gateway</a:t>
              </a:r>
              <a:endParaRPr lang="en-US" sz="675" b="1" baseline="30000" dirty="0">
                <a:solidFill>
                  <a:srgbClr val="FF4300"/>
                </a:solidFill>
              </a:endParaRPr>
            </a:p>
          </p:txBody>
        </p:sp>
        <p:sp>
          <p:nvSpPr>
            <p:cNvPr id="29" name="Rounded Rectangle 28"/>
            <p:cNvSpPr/>
            <p:nvPr/>
          </p:nvSpPr>
          <p:spPr bwMode="gray">
            <a:xfrm>
              <a:off x="5853596" y="2109632"/>
              <a:ext cx="1077829" cy="311237"/>
            </a:xfrm>
            <a:prstGeom prst="roundRect">
              <a:avLst/>
            </a:prstGeom>
            <a:solidFill>
              <a:schemeClr val="bg1"/>
            </a:solidFill>
            <a:ln w="19050">
              <a:solidFill>
                <a:srgbClr val="1C9AD6"/>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525" b="1" i="1" dirty="0">
                  <a:solidFill>
                    <a:srgbClr val="1C9AD6"/>
                  </a:solidFill>
                </a:rPr>
                <a:t>Infrastructure</a:t>
              </a:r>
            </a:p>
            <a:p>
              <a:pPr algn="ctr" eaLnBrk="0" hangingPunct="0"/>
              <a:r>
                <a:rPr lang="en-US" sz="525" b="1" i="1" dirty="0">
                  <a:solidFill>
                    <a:srgbClr val="1C9AD6"/>
                  </a:solidFill>
                </a:rPr>
                <a:t>Services</a:t>
              </a:r>
            </a:p>
          </p:txBody>
        </p:sp>
        <p:cxnSp>
          <p:nvCxnSpPr>
            <p:cNvPr id="34" name="Straight Arrow Connector 33"/>
            <p:cNvCxnSpPr/>
            <p:nvPr/>
          </p:nvCxnSpPr>
          <p:spPr bwMode="auto">
            <a:xfrm flipH="1">
              <a:off x="5200868" y="5984016"/>
              <a:ext cx="736212" cy="338714"/>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37" name="Rounded Rectangle 36"/>
            <p:cNvSpPr/>
            <p:nvPr/>
          </p:nvSpPr>
          <p:spPr bwMode="gray">
            <a:xfrm>
              <a:off x="5688351" y="5638009"/>
              <a:ext cx="1077829" cy="311237"/>
            </a:xfrm>
            <a:prstGeom prst="roundRect">
              <a:avLst/>
            </a:prstGeom>
            <a:solidFill>
              <a:schemeClr val="bg1"/>
            </a:solidFill>
            <a:ln w="19050">
              <a:solidFill>
                <a:srgbClr val="1C9AD6"/>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525" b="1" i="1" dirty="0">
                  <a:solidFill>
                    <a:srgbClr val="1C9AD6"/>
                  </a:solidFill>
                </a:rPr>
                <a:t>Infrastructure</a:t>
              </a:r>
            </a:p>
            <a:p>
              <a:pPr algn="ctr" eaLnBrk="0" hangingPunct="0"/>
              <a:r>
                <a:rPr lang="en-US" sz="525" b="1" i="1" dirty="0">
                  <a:solidFill>
                    <a:srgbClr val="1C9AD6"/>
                  </a:solidFill>
                </a:rPr>
                <a:t>Services</a:t>
              </a:r>
            </a:p>
          </p:txBody>
        </p:sp>
        <p:cxnSp>
          <p:nvCxnSpPr>
            <p:cNvPr id="38" name="Straight Arrow Connector 37"/>
            <p:cNvCxnSpPr>
              <a:stCxn id="47" idx="2"/>
              <a:endCxn id="44" idx="0"/>
            </p:cNvCxnSpPr>
            <p:nvPr/>
          </p:nvCxnSpPr>
          <p:spPr bwMode="auto">
            <a:xfrm flipH="1">
              <a:off x="6306944" y="6015141"/>
              <a:ext cx="3230" cy="248989"/>
            </a:xfrm>
            <a:prstGeom prst="straightConnector1">
              <a:avLst/>
            </a:prstGeom>
            <a:noFill/>
            <a:ln w="12700" cap="flat" cmpd="sng" algn="ctr">
              <a:solidFill>
                <a:schemeClr val="bg1">
                  <a:lumMod val="65000"/>
                </a:schemeClr>
              </a:solidFill>
              <a:prstDash val="solid"/>
              <a:round/>
              <a:headEnd type="none" w="med" len="med"/>
              <a:tailEnd type="none"/>
            </a:ln>
            <a:effectLst/>
          </p:spPr>
        </p:cxnSp>
        <p:sp>
          <p:nvSpPr>
            <p:cNvPr id="39" name="Rounded Rectangle 38"/>
            <p:cNvSpPr/>
            <p:nvPr/>
          </p:nvSpPr>
          <p:spPr bwMode="gray">
            <a:xfrm>
              <a:off x="7429460" y="5641657"/>
              <a:ext cx="1077829"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BaaS</a:t>
              </a:r>
            </a:p>
            <a:p>
              <a:pPr algn="ctr" eaLnBrk="0" hangingPunct="0"/>
              <a:r>
                <a:rPr lang="en-US" sz="675" b="1" dirty="0">
                  <a:solidFill>
                    <a:srgbClr val="FF4300"/>
                  </a:solidFill>
                </a:rPr>
                <a:t>Backend</a:t>
              </a:r>
            </a:p>
          </p:txBody>
        </p:sp>
        <p:sp>
          <p:nvSpPr>
            <p:cNvPr id="40" name="Rounded Rectangle 39"/>
            <p:cNvSpPr/>
            <p:nvPr/>
          </p:nvSpPr>
          <p:spPr bwMode="gray">
            <a:xfrm>
              <a:off x="4154905" y="6264131"/>
              <a:ext cx="1053525"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Developer Portal</a:t>
              </a:r>
            </a:p>
          </p:txBody>
        </p:sp>
        <p:sp>
          <p:nvSpPr>
            <p:cNvPr id="42" name="Rounded Rectangle 41"/>
            <p:cNvSpPr/>
            <p:nvPr/>
          </p:nvSpPr>
          <p:spPr bwMode="gray">
            <a:xfrm>
              <a:off x="4142754" y="5641657"/>
              <a:ext cx="1077829"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Analytics Backend</a:t>
              </a:r>
            </a:p>
          </p:txBody>
        </p:sp>
        <p:cxnSp>
          <p:nvCxnSpPr>
            <p:cNvPr id="43" name="Straight Arrow Connector 42"/>
            <p:cNvCxnSpPr>
              <a:endCxn id="42" idx="0"/>
            </p:cNvCxnSpPr>
            <p:nvPr/>
          </p:nvCxnSpPr>
          <p:spPr bwMode="auto">
            <a:xfrm flipH="1">
              <a:off x="4681669" y="5265740"/>
              <a:ext cx="1285392" cy="375917"/>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44" name="Rounded Rectangle 43"/>
            <p:cNvSpPr/>
            <p:nvPr/>
          </p:nvSpPr>
          <p:spPr bwMode="gray">
            <a:xfrm>
              <a:off x="5768030" y="6264130"/>
              <a:ext cx="1077829"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Management Server</a:t>
              </a:r>
            </a:p>
          </p:txBody>
        </p:sp>
        <p:sp>
          <p:nvSpPr>
            <p:cNvPr id="45" name="Rounded Rectangle 44"/>
            <p:cNvSpPr/>
            <p:nvPr/>
          </p:nvSpPr>
          <p:spPr bwMode="gray">
            <a:xfrm>
              <a:off x="5771260" y="4962819"/>
              <a:ext cx="1077829"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Gateway</a:t>
              </a:r>
              <a:endParaRPr lang="en-US" sz="675" b="1" baseline="30000" dirty="0">
                <a:solidFill>
                  <a:srgbClr val="FF4300"/>
                </a:solidFill>
              </a:endParaRPr>
            </a:p>
          </p:txBody>
        </p:sp>
        <p:cxnSp>
          <p:nvCxnSpPr>
            <p:cNvPr id="46" name="Straight Arrow Connector 31"/>
            <p:cNvCxnSpPr>
              <a:stCxn id="44" idx="1"/>
              <a:endCxn id="40" idx="3"/>
            </p:cNvCxnSpPr>
            <p:nvPr/>
          </p:nvCxnSpPr>
          <p:spPr bwMode="auto">
            <a:xfrm flipH="1">
              <a:off x="5208431" y="6481996"/>
              <a:ext cx="559599" cy="1"/>
            </a:xfrm>
            <a:prstGeom prst="straightConnector1">
              <a:avLst/>
            </a:prstGeom>
            <a:noFill/>
            <a:ln w="12700" cap="flat" cmpd="sng" algn="ctr">
              <a:solidFill>
                <a:schemeClr val="bg1">
                  <a:lumMod val="65000"/>
                </a:schemeClr>
              </a:solidFill>
              <a:prstDash val="solid"/>
              <a:round/>
              <a:headEnd type="none" w="med" len="med"/>
              <a:tailEnd type="none"/>
            </a:ln>
            <a:effectLst/>
          </p:spPr>
        </p:cxnSp>
        <p:sp>
          <p:nvSpPr>
            <p:cNvPr id="47" name="Rounded Rectangle 46"/>
            <p:cNvSpPr/>
            <p:nvPr/>
          </p:nvSpPr>
          <p:spPr bwMode="gray">
            <a:xfrm>
              <a:off x="5771260" y="5703904"/>
              <a:ext cx="1077829" cy="311237"/>
            </a:xfrm>
            <a:prstGeom prst="roundRect">
              <a:avLst/>
            </a:prstGeom>
            <a:solidFill>
              <a:schemeClr val="bg1"/>
            </a:solidFill>
            <a:ln w="19050">
              <a:solidFill>
                <a:srgbClr val="1C9AD6"/>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525" b="1" i="1" dirty="0">
                  <a:solidFill>
                    <a:srgbClr val="1C9AD6"/>
                  </a:solidFill>
                </a:rPr>
                <a:t>Infrastructure</a:t>
              </a:r>
            </a:p>
            <a:p>
              <a:pPr algn="ctr" eaLnBrk="0" hangingPunct="0"/>
              <a:r>
                <a:rPr lang="en-US" sz="525" b="1" i="1" dirty="0">
                  <a:solidFill>
                    <a:srgbClr val="1C9AD6"/>
                  </a:solidFill>
                </a:rPr>
                <a:t>Services</a:t>
              </a:r>
            </a:p>
          </p:txBody>
        </p:sp>
        <p:cxnSp>
          <p:nvCxnSpPr>
            <p:cNvPr id="48" name="Straight Arrow Connector 47"/>
            <p:cNvCxnSpPr>
              <a:stCxn id="45" idx="2"/>
              <a:endCxn id="47" idx="0"/>
            </p:cNvCxnSpPr>
            <p:nvPr/>
          </p:nvCxnSpPr>
          <p:spPr bwMode="auto">
            <a:xfrm>
              <a:off x="6310175" y="5398551"/>
              <a:ext cx="0" cy="305353"/>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cxnSp>
          <p:nvCxnSpPr>
            <p:cNvPr id="49" name="Straight Arrow Connector 48"/>
            <p:cNvCxnSpPr>
              <a:stCxn id="47" idx="1"/>
              <a:endCxn id="42" idx="3"/>
            </p:cNvCxnSpPr>
            <p:nvPr/>
          </p:nvCxnSpPr>
          <p:spPr bwMode="auto">
            <a:xfrm flipH="1">
              <a:off x="5220583" y="5859522"/>
              <a:ext cx="550676" cy="0"/>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cxnSp>
          <p:nvCxnSpPr>
            <p:cNvPr id="50" name="Straight Arrow Connector 49"/>
            <p:cNvCxnSpPr>
              <a:stCxn id="39" idx="1"/>
              <a:endCxn id="47" idx="3"/>
            </p:cNvCxnSpPr>
            <p:nvPr/>
          </p:nvCxnSpPr>
          <p:spPr bwMode="auto">
            <a:xfrm flipH="1">
              <a:off x="6849090" y="5859521"/>
              <a:ext cx="580369" cy="0"/>
            </a:xfrm>
            <a:prstGeom prst="straightConnector1">
              <a:avLst/>
            </a:prstGeom>
            <a:noFill/>
            <a:ln w="12700" cap="flat" cmpd="sng" algn="ctr">
              <a:solidFill>
                <a:schemeClr val="bg1">
                  <a:lumMod val="65000"/>
                </a:schemeClr>
              </a:solidFill>
              <a:prstDash val="solid"/>
              <a:round/>
              <a:headEnd type="none" w="med" len="med"/>
              <a:tailEnd type="none" w="med" len="med"/>
            </a:ln>
            <a:effectLst/>
          </p:spPr>
        </p:cxnSp>
        <p:sp>
          <p:nvSpPr>
            <p:cNvPr id="52" name="Rounded Rectangle 51"/>
            <p:cNvSpPr/>
            <p:nvPr/>
          </p:nvSpPr>
          <p:spPr bwMode="gray">
            <a:xfrm>
              <a:off x="7429460" y="6264130"/>
              <a:ext cx="1077829" cy="435731"/>
            </a:xfrm>
            <a:prstGeom prst="roundRect">
              <a:avLst/>
            </a:prstGeom>
            <a:solidFill>
              <a:srgbClr val="FFFFFF"/>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Apigee </a:t>
              </a:r>
              <a:br>
                <a:rPr lang="en-US" sz="675" b="1" dirty="0">
                  <a:solidFill>
                    <a:srgbClr val="FF4300"/>
                  </a:solidFill>
                </a:rPr>
              </a:br>
              <a:r>
                <a:rPr lang="en-US" sz="675" b="1" dirty="0">
                  <a:solidFill>
                    <a:srgbClr val="FF4300"/>
                  </a:solidFill>
                </a:rPr>
                <a:t>UIs</a:t>
              </a:r>
            </a:p>
          </p:txBody>
        </p:sp>
        <p:sp>
          <p:nvSpPr>
            <p:cNvPr id="53" name="Left-Right Arrow 52"/>
            <p:cNvSpPr/>
            <p:nvPr/>
          </p:nvSpPr>
          <p:spPr>
            <a:xfrm rot="1874835">
              <a:off x="6814167" y="5435551"/>
              <a:ext cx="663280" cy="162238"/>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450" i="1" dirty="0">
                <a:solidFill>
                  <a:srgbClr val="494949"/>
                </a:solidFill>
              </a:endParaRPr>
            </a:p>
          </p:txBody>
        </p:sp>
        <p:cxnSp>
          <p:nvCxnSpPr>
            <p:cNvPr id="54" name="Straight Arrow Connector 53"/>
            <p:cNvCxnSpPr>
              <a:stCxn id="52" idx="1"/>
              <a:endCxn id="44" idx="3"/>
            </p:cNvCxnSpPr>
            <p:nvPr/>
          </p:nvCxnSpPr>
          <p:spPr bwMode="auto">
            <a:xfrm flipH="1">
              <a:off x="6845859" y="6481995"/>
              <a:ext cx="583601" cy="0"/>
            </a:xfrm>
            <a:prstGeom prst="straightConnector1">
              <a:avLst/>
            </a:prstGeom>
            <a:noFill/>
            <a:ln w="12700" cap="flat" cmpd="sng" algn="ctr">
              <a:solidFill>
                <a:schemeClr val="bg1">
                  <a:lumMod val="65000"/>
                </a:schemeClr>
              </a:solidFill>
              <a:prstDash val="solid"/>
              <a:round/>
              <a:headEnd type="none" w="med" len="med"/>
              <a:tailEnd type="none"/>
            </a:ln>
            <a:effectLst/>
          </p:spPr>
        </p:cxnSp>
        <p:cxnSp>
          <p:nvCxnSpPr>
            <p:cNvPr id="56" name="Straight Arrow Connector 55"/>
            <p:cNvCxnSpPr>
              <a:stCxn id="52" idx="0"/>
              <a:endCxn id="39" idx="2"/>
            </p:cNvCxnSpPr>
            <p:nvPr/>
          </p:nvCxnSpPr>
          <p:spPr bwMode="auto">
            <a:xfrm flipV="1">
              <a:off x="7968374" y="6077387"/>
              <a:ext cx="0" cy="186742"/>
            </a:xfrm>
            <a:prstGeom prst="straightConnector1">
              <a:avLst/>
            </a:prstGeom>
            <a:noFill/>
            <a:ln w="12700" cap="flat" cmpd="sng" algn="ctr">
              <a:solidFill>
                <a:schemeClr val="bg1">
                  <a:lumMod val="65000"/>
                </a:schemeClr>
              </a:solidFill>
              <a:prstDash val="solid"/>
              <a:round/>
              <a:headEnd type="none" w="med" len="med"/>
              <a:tailEnd type="none"/>
            </a:ln>
            <a:effectLst/>
          </p:spPr>
        </p:cxnSp>
        <p:sp>
          <p:nvSpPr>
            <p:cNvPr id="59" name="Rounded Rectangle 58"/>
            <p:cNvSpPr/>
            <p:nvPr/>
          </p:nvSpPr>
          <p:spPr bwMode="gray">
            <a:xfrm>
              <a:off x="5771260" y="4455310"/>
              <a:ext cx="1077829" cy="435731"/>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675" b="1" dirty="0">
                  <a:solidFill>
                    <a:srgbClr val="FF4300"/>
                  </a:solidFill>
                </a:rPr>
                <a:t>Gateway</a:t>
              </a:r>
              <a:endParaRPr lang="en-US" sz="675" b="1" baseline="30000" dirty="0">
                <a:solidFill>
                  <a:srgbClr val="FF4300"/>
                </a:solidFill>
              </a:endParaRPr>
            </a:p>
          </p:txBody>
        </p:sp>
        <p:sp>
          <p:nvSpPr>
            <p:cNvPr id="60" name="Rounded Rectangle 59"/>
            <p:cNvSpPr/>
            <p:nvPr/>
          </p:nvSpPr>
          <p:spPr bwMode="gray">
            <a:xfrm>
              <a:off x="5854170" y="5762504"/>
              <a:ext cx="1077829" cy="311237"/>
            </a:xfrm>
            <a:prstGeom prst="roundRect">
              <a:avLst/>
            </a:prstGeom>
            <a:solidFill>
              <a:schemeClr val="bg1"/>
            </a:solidFill>
            <a:ln w="19050">
              <a:solidFill>
                <a:srgbClr val="1C9AD6"/>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525" b="1" i="1" dirty="0">
                  <a:solidFill>
                    <a:srgbClr val="1C9AD6"/>
                  </a:solidFill>
                </a:rPr>
                <a:t>Infrastructure</a:t>
              </a:r>
            </a:p>
            <a:p>
              <a:pPr algn="ctr" eaLnBrk="0" hangingPunct="0"/>
              <a:r>
                <a:rPr lang="en-US" sz="525" b="1" i="1" dirty="0">
                  <a:solidFill>
                    <a:srgbClr val="1C9AD6"/>
                  </a:solidFill>
                </a:rPr>
                <a:t>Services</a:t>
              </a:r>
            </a:p>
          </p:txBody>
        </p:sp>
        <p:sp>
          <p:nvSpPr>
            <p:cNvPr id="62" name="Left-Right Arrow 61"/>
            <p:cNvSpPr/>
            <p:nvPr/>
          </p:nvSpPr>
          <p:spPr>
            <a:xfrm rot="18341213">
              <a:off x="5088233" y="3297688"/>
              <a:ext cx="505846" cy="264529"/>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63" name="Left-Right Arrow 62"/>
            <p:cNvSpPr/>
            <p:nvPr/>
          </p:nvSpPr>
          <p:spPr>
            <a:xfrm rot="1475589" flipV="1">
              <a:off x="5086922" y="4253757"/>
              <a:ext cx="673759" cy="1986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65" name="Left-Right Arrow 64"/>
            <p:cNvSpPr/>
            <p:nvPr/>
          </p:nvSpPr>
          <p:spPr>
            <a:xfrm rot="20447664" flipV="1">
              <a:off x="6893613" y="4307425"/>
              <a:ext cx="1933597" cy="1986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67" name="Left-Right Arrow 66"/>
            <p:cNvSpPr/>
            <p:nvPr/>
          </p:nvSpPr>
          <p:spPr>
            <a:xfrm rot="19863666">
              <a:off x="6800110" y="4637705"/>
              <a:ext cx="2165045" cy="1986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69" name="Left-Right Arrow 68"/>
            <p:cNvSpPr/>
            <p:nvPr/>
          </p:nvSpPr>
          <p:spPr>
            <a:xfrm rot="3258787" flipV="1">
              <a:off x="5101249" y="4688002"/>
              <a:ext cx="505846" cy="264529"/>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72" name="Left-Right Arrow 71"/>
            <p:cNvSpPr/>
            <p:nvPr/>
          </p:nvSpPr>
          <p:spPr>
            <a:xfrm rot="5400000">
              <a:off x="4805867" y="3711429"/>
              <a:ext cx="3041205" cy="811953"/>
            </a:xfrm>
            <a:prstGeom prst="leftRightArrow">
              <a:avLst/>
            </a:prstGeom>
            <a:solidFill>
              <a:schemeClr val="accent5">
                <a:alpha val="80000"/>
              </a:schemeClr>
            </a:solidFill>
            <a:ln w="19050">
              <a:solidFill>
                <a:srgbClr val="1C9AD6"/>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1200" b="1" spc="150" dirty="0">
                  <a:solidFill>
                    <a:schemeClr val="bg1"/>
                  </a:solidFill>
                </a:rPr>
                <a:t> DATA REPLICATION</a:t>
              </a:r>
            </a:p>
          </p:txBody>
        </p:sp>
        <p:sp>
          <p:nvSpPr>
            <p:cNvPr id="11" name="Rectangle 10"/>
            <p:cNvSpPr/>
            <p:nvPr/>
          </p:nvSpPr>
          <p:spPr>
            <a:xfrm>
              <a:off x="4059767" y="2937143"/>
              <a:ext cx="722848" cy="369332"/>
            </a:xfrm>
            <a:prstGeom prst="rect">
              <a:avLst/>
            </a:prstGeom>
          </p:spPr>
          <p:txBody>
            <a:bodyPr wrap="none">
              <a:spAutoFit/>
            </a:bodyPr>
            <a:lstStyle/>
            <a:p>
              <a:r>
                <a:rPr lang="en-US" sz="1200" i="1" dirty="0">
                  <a:solidFill>
                    <a:schemeClr val="bg2">
                      <a:lumMod val="50000"/>
                    </a:schemeClr>
                  </a:solidFill>
                </a:rPr>
                <a:t>DC-1</a:t>
              </a:r>
              <a:endParaRPr lang="en-US" sz="1200" dirty="0">
                <a:solidFill>
                  <a:schemeClr val="bg2">
                    <a:lumMod val="50000"/>
                  </a:schemeClr>
                </a:solidFill>
              </a:endParaRPr>
            </a:p>
          </p:txBody>
        </p:sp>
        <p:sp>
          <p:nvSpPr>
            <p:cNvPr id="73" name="Rectangle 72"/>
            <p:cNvSpPr/>
            <p:nvPr/>
          </p:nvSpPr>
          <p:spPr>
            <a:xfrm>
              <a:off x="4059767" y="4924177"/>
              <a:ext cx="722848" cy="369332"/>
            </a:xfrm>
            <a:prstGeom prst="rect">
              <a:avLst/>
            </a:prstGeom>
          </p:spPr>
          <p:txBody>
            <a:bodyPr wrap="none">
              <a:spAutoFit/>
            </a:bodyPr>
            <a:lstStyle/>
            <a:p>
              <a:r>
                <a:rPr lang="en-US" sz="1200" i="1" dirty="0">
                  <a:solidFill>
                    <a:schemeClr val="bg2">
                      <a:lumMod val="50000"/>
                    </a:schemeClr>
                  </a:solidFill>
                </a:rPr>
                <a:t>DC-2</a:t>
              </a:r>
              <a:endParaRPr lang="en-US" sz="1200" dirty="0">
                <a:solidFill>
                  <a:schemeClr val="bg2">
                    <a:lumMod val="50000"/>
                  </a:schemeClr>
                </a:solidFill>
              </a:endParaRPr>
            </a:p>
          </p:txBody>
        </p:sp>
        <p:sp>
          <p:nvSpPr>
            <p:cNvPr id="75" name="Rounded Rectangle 74"/>
            <p:cNvSpPr/>
            <p:nvPr/>
          </p:nvSpPr>
          <p:spPr bwMode="gray">
            <a:xfrm>
              <a:off x="8931487" y="3911600"/>
              <a:ext cx="1014942" cy="381000"/>
            </a:xfrm>
            <a:prstGeom prst="roundRect">
              <a:avLst/>
            </a:prstGeom>
            <a:ln w="19050">
              <a:solidFill>
                <a:schemeClr val="accent5"/>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i="1" dirty="0">
                  <a:solidFill>
                    <a:schemeClr val="accent5"/>
                  </a:solidFill>
                </a:rPr>
                <a:t>Load Balancer</a:t>
              </a:r>
            </a:p>
          </p:txBody>
        </p:sp>
        <p:sp>
          <p:nvSpPr>
            <p:cNvPr id="76" name="Left-Right Arrow 75"/>
            <p:cNvSpPr/>
            <p:nvPr/>
          </p:nvSpPr>
          <p:spPr>
            <a:xfrm rot="20124411">
              <a:off x="10026305" y="3807244"/>
              <a:ext cx="673759" cy="1986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77" name="Left-Right Arrow 76"/>
            <p:cNvSpPr/>
            <p:nvPr/>
          </p:nvSpPr>
          <p:spPr>
            <a:xfrm rot="1475589" flipV="1">
              <a:off x="10026305" y="4198352"/>
              <a:ext cx="673759" cy="198604"/>
            </a:xfrm>
            <a:prstGeom prst="leftRightArrow">
              <a:avLst/>
            </a:prstGeom>
            <a:solidFill>
              <a:schemeClr val="tx2">
                <a:lumMod val="20000"/>
                <a:lumOff val="80000"/>
              </a:schemeClr>
            </a:solidFill>
            <a:ln w="19050">
              <a:solidFill>
                <a:schemeClr val="tx2">
                  <a:lumMod val="20000"/>
                  <a:lumOff val="80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grpSp>
          <p:nvGrpSpPr>
            <p:cNvPr id="81" name="Gruppierung 80"/>
            <p:cNvGrpSpPr/>
            <p:nvPr/>
          </p:nvGrpSpPr>
          <p:grpSpPr>
            <a:xfrm>
              <a:off x="2428360" y="3915567"/>
              <a:ext cx="854941" cy="629791"/>
              <a:chOff x="1339326" y="3548743"/>
              <a:chExt cx="641874" cy="629791"/>
            </a:xfrm>
          </p:grpSpPr>
          <p:grpSp>
            <p:nvGrpSpPr>
              <p:cNvPr id="82" name="Group 82"/>
              <p:cNvGrpSpPr>
                <a:grpSpLocks noChangeAspect="1"/>
              </p:cNvGrpSpPr>
              <p:nvPr/>
            </p:nvGrpSpPr>
            <p:grpSpPr>
              <a:xfrm flipH="1">
                <a:off x="1476848" y="3548743"/>
                <a:ext cx="386818" cy="386918"/>
                <a:chOff x="2488406" y="1370012"/>
                <a:chExt cx="685800" cy="685800"/>
              </a:xfrm>
            </p:grpSpPr>
            <p:pic>
              <p:nvPicPr>
                <p:cNvPr id="85" name="Picture 83"/>
                <p:cNvPicPr>
                  <a:picLocks noChangeAspect="1"/>
                </p:cNvPicPr>
                <p:nvPr/>
              </p:nvPicPr>
              <p:blipFill>
                <a:blip r:embed="rId2"/>
                <a:stretch>
                  <a:fillRect/>
                </a:stretch>
              </p:blipFill>
              <p:spPr>
                <a:xfrm>
                  <a:off x="2488406" y="1370012"/>
                  <a:ext cx="685800" cy="685800"/>
                </a:xfrm>
                <a:prstGeom prst="rect">
                  <a:avLst/>
                </a:prstGeom>
              </p:spPr>
            </p:pic>
            <p:pic>
              <p:nvPicPr>
                <p:cNvPr id="87" name="Picture 8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sp>
            <p:nvSpPr>
              <p:cNvPr id="83" name="Text Placeholder 2"/>
              <p:cNvSpPr txBox="1">
                <a:spLocks/>
              </p:cNvSpPr>
              <p:nvPr/>
            </p:nvSpPr>
            <p:spPr>
              <a:xfrm flipH="1">
                <a:off x="1339326" y="3895081"/>
                <a:ext cx="641874" cy="283453"/>
              </a:xfrm>
              <a:prstGeom prst="rect">
                <a:avLst/>
              </a:prstGeom>
            </p:spPr>
            <p:txBody>
              <a:bodyPr>
                <a:normAutofit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825" dirty="0">
                    <a:solidFill>
                      <a:srgbClr val="494949"/>
                    </a:solidFill>
                    <a:latin typeface="+mj-lt"/>
                    <a:cs typeface="Arial"/>
                  </a:rPr>
                  <a:t>Client</a:t>
                </a:r>
              </a:p>
            </p:txBody>
          </p:sp>
        </p:grpSp>
        <p:grpSp>
          <p:nvGrpSpPr>
            <p:cNvPr id="89" name="Gruppierung 88"/>
            <p:cNvGrpSpPr/>
            <p:nvPr/>
          </p:nvGrpSpPr>
          <p:grpSpPr>
            <a:xfrm>
              <a:off x="10519906" y="4038600"/>
              <a:ext cx="1042055" cy="757268"/>
              <a:chOff x="6268720" y="3371939"/>
              <a:chExt cx="782356" cy="757268"/>
            </a:xfrm>
          </p:grpSpPr>
          <p:sp>
            <p:nvSpPr>
              <p:cNvPr id="90" name="Text Placeholder 2"/>
              <p:cNvSpPr txBox="1">
                <a:spLocks/>
              </p:cNvSpPr>
              <p:nvPr/>
            </p:nvSpPr>
            <p:spPr>
              <a:xfrm flipH="1">
                <a:off x="6268720" y="3863286"/>
                <a:ext cx="782356" cy="265921"/>
              </a:xfrm>
              <a:prstGeom prst="rect">
                <a:avLst/>
              </a:prstGeom>
            </p:spPr>
            <p:txBody>
              <a:bodyPr lIns="55558" tIns="27779" rIns="55558" bIns="2777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825" dirty="0">
                    <a:solidFill>
                      <a:srgbClr val="494949"/>
                    </a:solidFill>
                    <a:latin typeface="+mj-lt"/>
                    <a:cs typeface="Arial"/>
                  </a:rPr>
                  <a:t>Backends</a:t>
                </a:r>
              </a:p>
            </p:txBody>
          </p:sp>
          <p:grpSp>
            <p:nvGrpSpPr>
              <p:cNvPr id="91" name="Group 77"/>
              <p:cNvGrpSpPr>
                <a:grpSpLocks noChangeAspect="1"/>
              </p:cNvGrpSpPr>
              <p:nvPr/>
            </p:nvGrpSpPr>
            <p:grpSpPr>
              <a:xfrm>
                <a:off x="6417868" y="3371939"/>
                <a:ext cx="536688" cy="577229"/>
                <a:chOff x="7924783" y="1997046"/>
                <a:chExt cx="965728" cy="1038138"/>
              </a:xfrm>
            </p:grpSpPr>
            <p:pic>
              <p:nvPicPr>
                <p:cNvPr id="92" name="Picture 7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24783" y="2177414"/>
                  <a:ext cx="857770" cy="857770"/>
                </a:xfrm>
                <a:prstGeom prst="rect">
                  <a:avLst/>
                </a:prstGeom>
              </p:spPr>
            </p:pic>
            <p:sp>
              <p:nvSpPr>
                <p:cNvPr id="93" name="Rectangle 81"/>
                <p:cNvSpPr/>
                <p:nvPr/>
              </p:nvSpPr>
              <p:spPr>
                <a:xfrm>
                  <a:off x="8568986" y="2392930"/>
                  <a:ext cx="181437" cy="353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p:txBody>
            </p:sp>
            <p:pic>
              <p:nvPicPr>
                <p:cNvPr id="98" name="Picture 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65792" y="1997046"/>
                  <a:ext cx="724719" cy="724719"/>
                </a:xfrm>
                <a:prstGeom prst="rect">
                  <a:avLst/>
                </a:prstGeom>
              </p:spPr>
            </p:pic>
          </p:grpSp>
        </p:grpSp>
        <p:grpSp>
          <p:nvGrpSpPr>
            <p:cNvPr id="100" name="Gruppierung 99"/>
            <p:cNvGrpSpPr/>
            <p:nvPr/>
          </p:nvGrpSpPr>
          <p:grpSpPr>
            <a:xfrm>
              <a:off x="10555393" y="3473405"/>
              <a:ext cx="1042055" cy="730625"/>
              <a:chOff x="6295363" y="3371939"/>
              <a:chExt cx="782356" cy="730625"/>
            </a:xfrm>
          </p:grpSpPr>
          <p:sp>
            <p:nvSpPr>
              <p:cNvPr id="101" name="Text Placeholder 2"/>
              <p:cNvSpPr txBox="1">
                <a:spLocks/>
              </p:cNvSpPr>
              <p:nvPr/>
            </p:nvSpPr>
            <p:spPr>
              <a:xfrm flipH="1">
                <a:off x="6295363" y="3836643"/>
                <a:ext cx="782356" cy="265921"/>
              </a:xfrm>
              <a:prstGeom prst="rect">
                <a:avLst/>
              </a:prstGeom>
            </p:spPr>
            <p:txBody>
              <a:bodyPr lIns="55558" tIns="27779" rIns="55558" bIns="2777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endParaRPr lang="en-US" sz="825" dirty="0">
                  <a:solidFill>
                    <a:srgbClr val="494949"/>
                  </a:solidFill>
                  <a:latin typeface="+mj-lt"/>
                  <a:cs typeface="Arial"/>
                </a:endParaRPr>
              </a:p>
            </p:txBody>
          </p:sp>
          <p:grpSp>
            <p:nvGrpSpPr>
              <p:cNvPr id="104" name="Group 77"/>
              <p:cNvGrpSpPr>
                <a:grpSpLocks noChangeAspect="1"/>
              </p:cNvGrpSpPr>
              <p:nvPr/>
            </p:nvGrpSpPr>
            <p:grpSpPr>
              <a:xfrm>
                <a:off x="6417868" y="3371939"/>
                <a:ext cx="536688" cy="577229"/>
                <a:chOff x="7924783" y="1997046"/>
                <a:chExt cx="965728" cy="1038138"/>
              </a:xfrm>
            </p:grpSpPr>
            <p:pic>
              <p:nvPicPr>
                <p:cNvPr id="105" name="Picture 7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24783" y="2177414"/>
                  <a:ext cx="857770" cy="857770"/>
                </a:xfrm>
                <a:prstGeom prst="rect">
                  <a:avLst/>
                </a:prstGeom>
              </p:spPr>
            </p:pic>
            <p:sp>
              <p:nvSpPr>
                <p:cNvPr id="106" name="Rectangle 81"/>
                <p:cNvSpPr/>
                <p:nvPr/>
              </p:nvSpPr>
              <p:spPr>
                <a:xfrm>
                  <a:off x="8568986" y="2392930"/>
                  <a:ext cx="181437" cy="353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p:txBody>
            </p:sp>
            <p:pic>
              <p:nvPicPr>
                <p:cNvPr id="107" name="Picture 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65792" y="1997046"/>
                  <a:ext cx="724719" cy="724719"/>
                </a:xfrm>
                <a:prstGeom prst="rect">
                  <a:avLst/>
                </a:prstGeom>
              </p:spPr>
            </p:pic>
          </p:grpSp>
        </p:grpSp>
      </p:grpSp>
    </p:spTree>
    <p:extLst>
      <p:ext uri="{BB962C8B-B14F-4D97-AF65-F5344CB8AC3E}">
        <p14:creationId xmlns:p14="http://schemas.microsoft.com/office/powerpoint/2010/main" val="2628284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112"/>
          <p:cNvSpPr/>
          <p:nvPr/>
        </p:nvSpPr>
        <p:spPr>
          <a:xfrm>
            <a:off x="7616826" y="2752162"/>
            <a:ext cx="1446293" cy="1632624"/>
          </a:xfrm>
          <a:prstGeom prst="rect">
            <a:avLst/>
          </a:prstGeom>
          <a:solidFill>
            <a:schemeClr val="bg1">
              <a:lumMod val="95000"/>
            </a:schemeClr>
          </a:solidFill>
          <a:ln w="19050">
            <a:no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825" b="1" dirty="0">
              <a:solidFill>
                <a:srgbClr val="FF4300"/>
              </a:solidFill>
            </a:endParaRPr>
          </a:p>
        </p:txBody>
      </p:sp>
      <p:sp>
        <p:nvSpPr>
          <p:cNvPr id="100" name="Rectangle 99"/>
          <p:cNvSpPr/>
          <p:nvPr/>
        </p:nvSpPr>
        <p:spPr>
          <a:xfrm>
            <a:off x="1298813" y="1494784"/>
            <a:ext cx="3806031" cy="1943100"/>
          </a:xfrm>
          <a:prstGeom prst="rect">
            <a:avLst/>
          </a:prstGeom>
          <a:solidFill>
            <a:schemeClr val="bg1">
              <a:lumMod val="95000"/>
            </a:schemeClr>
          </a:solidFill>
          <a:ln w="19050">
            <a:no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825" b="1" dirty="0">
              <a:solidFill>
                <a:srgbClr val="FF4300"/>
              </a:solidFill>
            </a:endParaRPr>
          </a:p>
        </p:txBody>
      </p:sp>
      <p:sp>
        <p:nvSpPr>
          <p:cNvPr id="101" name="Rectangle 100"/>
          <p:cNvSpPr/>
          <p:nvPr/>
        </p:nvSpPr>
        <p:spPr>
          <a:xfrm>
            <a:off x="1451980" y="1523360"/>
            <a:ext cx="992580" cy="230832"/>
          </a:xfrm>
          <a:prstGeom prst="rect">
            <a:avLst/>
          </a:prstGeom>
        </p:spPr>
        <p:txBody>
          <a:bodyPr wrap="none">
            <a:spAutoFit/>
          </a:bodyPr>
          <a:lstStyle/>
          <a:p>
            <a:pPr algn="ctr"/>
            <a:r>
              <a:rPr lang="en-US" sz="900" b="1" i="1" dirty="0">
                <a:solidFill>
                  <a:schemeClr val="accent2"/>
                </a:solidFill>
              </a:rPr>
              <a:t>API SERVICES</a:t>
            </a:r>
          </a:p>
        </p:txBody>
      </p:sp>
      <p:sp>
        <p:nvSpPr>
          <p:cNvPr id="97" name="Rectangle 96"/>
          <p:cNvSpPr/>
          <p:nvPr/>
        </p:nvSpPr>
        <p:spPr>
          <a:xfrm>
            <a:off x="1298813" y="3988008"/>
            <a:ext cx="3806031" cy="511001"/>
          </a:xfrm>
          <a:prstGeom prst="rect">
            <a:avLst/>
          </a:prstGeom>
          <a:solidFill>
            <a:schemeClr val="bg1">
              <a:lumMod val="95000"/>
            </a:schemeClr>
          </a:solidFill>
          <a:ln w="19050">
            <a:no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825" b="1" dirty="0">
              <a:solidFill>
                <a:srgbClr val="FF4300"/>
              </a:solidFill>
            </a:endParaRPr>
          </a:p>
        </p:txBody>
      </p:sp>
      <p:sp>
        <p:nvSpPr>
          <p:cNvPr id="99" name="Rectangle 98"/>
          <p:cNvSpPr/>
          <p:nvPr/>
        </p:nvSpPr>
        <p:spPr>
          <a:xfrm>
            <a:off x="1438297" y="4063186"/>
            <a:ext cx="896399" cy="369332"/>
          </a:xfrm>
          <a:prstGeom prst="rect">
            <a:avLst/>
          </a:prstGeom>
        </p:spPr>
        <p:txBody>
          <a:bodyPr wrap="none">
            <a:spAutoFit/>
          </a:bodyPr>
          <a:lstStyle/>
          <a:p>
            <a:pPr algn="ctr"/>
            <a:r>
              <a:rPr lang="en-US" sz="900" b="1" i="1" dirty="0">
                <a:solidFill>
                  <a:schemeClr val="accent2"/>
                </a:solidFill>
              </a:rPr>
              <a:t>DEVELOPER</a:t>
            </a:r>
          </a:p>
          <a:p>
            <a:pPr algn="ctr"/>
            <a:r>
              <a:rPr lang="en-US" sz="900" b="1" i="1" dirty="0">
                <a:solidFill>
                  <a:schemeClr val="accent2"/>
                </a:solidFill>
              </a:rPr>
              <a:t>SERVICES</a:t>
            </a:r>
          </a:p>
        </p:txBody>
      </p:sp>
      <p:sp>
        <p:nvSpPr>
          <p:cNvPr id="95" name="Rectangle 94"/>
          <p:cNvSpPr/>
          <p:nvPr/>
        </p:nvSpPr>
        <p:spPr>
          <a:xfrm>
            <a:off x="5191102" y="2307140"/>
            <a:ext cx="2065394" cy="2191868"/>
          </a:xfrm>
          <a:prstGeom prst="rect">
            <a:avLst/>
          </a:prstGeom>
          <a:solidFill>
            <a:schemeClr val="bg1">
              <a:lumMod val="95000"/>
            </a:schemeClr>
          </a:solidFill>
          <a:ln w="19050">
            <a:no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825" b="1" dirty="0">
              <a:solidFill>
                <a:srgbClr val="FF4300"/>
              </a:solidFill>
            </a:endParaRPr>
          </a:p>
        </p:txBody>
      </p:sp>
      <p:sp>
        <p:nvSpPr>
          <p:cNvPr id="3" name="Slide Number Placeholder 2"/>
          <p:cNvSpPr>
            <a:spLocks noGrp="1"/>
          </p:cNvSpPr>
          <p:nvPr>
            <p:ph type="sldNum" idx="12"/>
          </p:nvPr>
        </p:nvSpPr>
        <p:spPr>
          <a:prstGeom prst="rect">
            <a:avLst/>
          </a:prstGeom>
        </p:spPr>
        <p:txBody>
          <a:bodyPr/>
          <a:lstStyle/>
          <a:p>
            <a:fld id="{72EC1214-2C7B-1846-91C7-D93747619575}" type="slidenum">
              <a:rPr lang="en-US" smtClean="0"/>
              <a:t>25</a:t>
            </a:fld>
            <a:endParaRPr lang="en-US" dirty="0"/>
          </a:p>
        </p:txBody>
      </p:sp>
      <p:sp>
        <p:nvSpPr>
          <p:cNvPr id="2" name="Title 1"/>
          <p:cNvSpPr>
            <a:spLocks noGrp="1"/>
          </p:cNvSpPr>
          <p:nvPr>
            <p:ph type="title" idx="4294967295"/>
          </p:nvPr>
        </p:nvSpPr>
        <p:spPr>
          <a:xfrm>
            <a:off x="0" y="198438"/>
            <a:ext cx="7797800" cy="506412"/>
          </a:xfrm>
        </p:spPr>
        <p:txBody>
          <a:bodyPr/>
          <a:lstStyle/>
          <a:p>
            <a:r>
              <a:rPr lang="en-US" dirty="0"/>
              <a:t>Architecture (Component View)</a:t>
            </a:r>
          </a:p>
        </p:txBody>
      </p:sp>
      <p:sp>
        <p:nvSpPr>
          <p:cNvPr id="51" name="Rounded Rectangle 50"/>
          <p:cNvSpPr/>
          <p:nvPr/>
        </p:nvSpPr>
        <p:spPr bwMode="gray">
          <a:xfrm>
            <a:off x="2668985" y="1720592"/>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Router</a:t>
            </a:r>
            <a:endParaRPr lang="en-US" sz="825" b="1" baseline="30000" dirty="0">
              <a:solidFill>
                <a:srgbClr val="FF4300"/>
              </a:solidFill>
            </a:endParaRPr>
          </a:p>
        </p:txBody>
      </p:sp>
      <p:cxnSp>
        <p:nvCxnSpPr>
          <p:cNvPr id="54" name="Straight Arrow Connector 53"/>
          <p:cNvCxnSpPr>
            <a:stCxn id="51" idx="3"/>
            <a:endCxn id="93" idx="1"/>
          </p:cNvCxnSpPr>
          <p:nvPr/>
        </p:nvCxnSpPr>
        <p:spPr bwMode="auto">
          <a:xfrm>
            <a:off x="3658553" y="1920617"/>
            <a:ext cx="380603" cy="0"/>
          </a:xfrm>
          <a:prstGeom prst="straightConnector1">
            <a:avLst/>
          </a:prstGeom>
          <a:noFill/>
          <a:ln w="12700" cap="flat" cmpd="sng" algn="ctr">
            <a:solidFill>
              <a:schemeClr val="accent4"/>
            </a:solidFill>
            <a:prstDash val="solid"/>
            <a:round/>
            <a:headEnd type="none" w="med" len="med"/>
            <a:tailEnd type="none" w="med" len="med"/>
          </a:ln>
          <a:effectLst/>
        </p:spPr>
      </p:cxnSp>
      <p:cxnSp>
        <p:nvCxnSpPr>
          <p:cNvPr id="55" name="Straight Arrow Connector 54"/>
          <p:cNvCxnSpPr/>
          <p:nvPr/>
        </p:nvCxnSpPr>
        <p:spPr bwMode="auto">
          <a:xfrm>
            <a:off x="3434444" y="2120642"/>
            <a:ext cx="0" cy="971550"/>
          </a:xfrm>
          <a:prstGeom prst="straightConnector1">
            <a:avLst/>
          </a:prstGeom>
          <a:noFill/>
          <a:ln w="12700" cap="flat" cmpd="sng" algn="ctr">
            <a:solidFill>
              <a:schemeClr val="accent4"/>
            </a:solidFill>
            <a:prstDash val="solid"/>
            <a:round/>
            <a:headEnd type="none" w="med" len="med"/>
            <a:tailEnd type="none"/>
          </a:ln>
          <a:effectLst/>
        </p:spPr>
      </p:cxnSp>
      <p:cxnSp>
        <p:nvCxnSpPr>
          <p:cNvPr id="56" name="Straight Arrow Connector 31"/>
          <p:cNvCxnSpPr>
            <a:stCxn id="66" idx="1"/>
            <a:endCxn id="64" idx="3"/>
          </p:cNvCxnSpPr>
          <p:nvPr/>
        </p:nvCxnSpPr>
        <p:spPr bwMode="auto">
          <a:xfrm flipH="1">
            <a:off x="3590623" y="3180150"/>
            <a:ext cx="1694099" cy="0"/>
          </a:xfrm>
          <a:prstGeom prst="straightConnector1">
            <a:avLst/>
          </a:prstGeom>
          <a:noFill/>
          <a:ln w="12700" cap="flat" cmpd="sng" algn="ctr">
            <a:solidFill>
              <a:schemeClr val="accent4"/>
            </a:solidFill>
            <a:prstDash val="solid"/>
            <a:round/>
            <a:headEnd type="none" w="med" len="med"/>
            <a:tailEnd type="none"/>
          </a:ln>
          <a:effectLst/>
        </p:spPr>
      </p:cxnSp>
      <p:sp>
        <p:nvSpPr>
          <p:cNvPr id="60" name="Rounded Rectangle 59"/>
          <p:cNvSpPr/>
          <p:nvPr/>
        </p:nvSpPr>
        <p:spPr bwMode="gray">
          <a:xfrm>
            <a:off x="1397077" y="2980125"/>
            <a:ext cx="90768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Edge</a:t>
            </a:r>
            <a:br>
              <a:rPr lang="en-US" sz="825" b="1" dirty="0">
                <a:solidFill>
                  <a:srgbClr val="FF4300"/>
                </a:solidFill>
              </a:rPr>
            </a:br>
            <a:r>
              <a:rPr lang="en-US" sz="825" b="1" dirty="0">
                <a:solidFill>
                  <a:srgbClr val="FF4300"/>
                </a:solidFill>
              </a:rPr>
              <a:t>UI</a:t>
            </a:r>
          </a:p>
        </p:txBody>
      </p:sp>
      <p:cxnSp>
        <p:nvCxnSpPr>
          <p:cNvPr id="62" name="Straight Connector 61"/>
          <p:cNvCxnSpPr>
            <a:stCxn id="59" idx="2"/>
          </p:cNvCxnSpPr>
          <p:nvPr/>
        </p:nvCxnSpPr>
        <p:spPr bwMode="auto">
          <a:xfrm>
            <a:off x="1848041" y="2694375"/>
            <a:ext cx="761207" cy="342900"/>
          </a:xfrm>
          <a:prstGeom prst="line">
            <a:avLst/>
          </a:prstGeom>
          <a:noFill/>
          <a:ln w="12700" cap="flat" cmpd="sng" algn="ctr">
            <a:solidFill>
              <a:schemeClr val="accent4"/>
            </a:solidFill>
            <a:prstDash val="solid"/>
            <a:round/>
            <a:headEnd type="none" w="med" len="med"/>
            <a:tailEnd type="none"/>
          </a:ln>
          <a:effectLst/>
        </p:spPr>
      </p:cxnSp>
      <p:cxnSp>
        <p:nvCxnSpPr>
          <p:cNvPr id="63" name="Straight Arrow Connector 31"/>
          <p:cNvCxnSpPr/>
          <p:nvPr/>
        </p:nvCxnSpPr>
        <p:spPr bwMode="auto">
          <a:xfrm>
            <a:off x="4258528" y="2120643"/>
            <a:ext cx="0" cy="342901"/>
          </a:xfrm>
          <a:prstGeom prst="straightConnector1">
            <a:avLst/>
          </a:prstGeom>
          <a:noFill/>
          <a:ln w="12700" cap="flat" cmpd="sng" algn="ctr">
            <a:solidFill>
              <a:schemeClr val="accent4"/>
            </a:solidFill>
            <a:prstDash val="solid"/>
            <a:round/>
            <a:headEnd type="none" w="med" len="med"/>
            <a:tailEnd type="none" w="med" len="med"/>
          </a:ln>
          <a:effectLst/>
        </p:spPr>
      </p:cxnSp>
      <p:sp>
        <p:nvSpPr>
          <p:cNvPr id="66" name="Rounded Rectangle 65"/>
          <p:cNvSpPr/>
          <p:nvPr/>
        </p:nvSpPr>
        <p:spPr bwMode="gray">
          <a:xfrm>
            <a:off x="5284722" y="2980125"/>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Qpid / Ingest Server</a:t>
            </a:r>
          </a:p>
        </p:txBody>
      </p:sp>
      <p:sp>
        <p:nvSpPr>
          <p:cNvPr id="68" name="Rounded Rectangle 67"/>
          <p:cNvSpPr/>
          <p:nvPr/>
        </p:nvSpPr>
        <p:spPr bwMode="gray">
          <a:xfrm>
            <a:off x="5335246" y="3552184"/>
            <a:ext cx="888520" cy="285750"/>
          </a:xfrm>
          <a:prstGeom prst="roundRect">
            <a:avLst/>
          </a:prstGeom>
          <a:solidFill>
            <a:schemeClr val="bg1"/>
          </a:solidFill>
          <a:ln w="19050">
            <a:solidFill>
              <a:schemeClr val="accent5"/>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b="1" i="1" dirty="0">
                <a:solidFill>
                  <a:schemeClr val="accent5"/>
                </a:solidFill>
              </a:rPr>
              <a:t>postgreSQL</a:t>
            </a:r>
          </a:p>
        </p:txBody>
      </p:sp>
      <p:cxnSp>
        <p:nvCxnSpPr>
          <p:cNvPr id="69" name="Straight Connector 68"/>
          <p:cNvCxnSpPr>
            <a:stCxn id="67" idx="2"/>
            <a:endCxn id="66" idx="0"/>
          </p:cNvCxnSpPr>
          <p:nvPr/>
        </p:nvCxnSpPr>
        <p:spPr bwMode="auto">
          <a:xfrm>
            <a:off x="5779506" y="2694375"/>
            <a:ext cx="0" cy="285750"/>
          </a:xfrm>
          <a:prstGeom prst="line">
            <a:avLst/>
          </a:prstGeom>
          <a:noFill/>
          <a:ln w="12700" cap="flat" cmpd="sng" algn="ctr">
            <a:solidFill>
              <a:schemeClr val="accent4"/>
            </a:solidFill>
            <a:prstDash val="solid"/>
            <a:round/>
            <a:headEnd type="none" w="med" len="med"/>
            <a:tailEnd type="none"/>
          </a:ln>
          <a:effectLst/>
        </p:spPr>
      </p:cxnSp>
      <p:cxnSp>
        <p:nvCxnSpPr>
          <p:cNvPr id="70" name="Straight Connector 69"/>
          <p:cNvCxnSpPr>
            <a:stCxn id="66" idx="2"/>
            <a:endCxn id="68" idx="0"/>
          </p:cNvCxnSpPr>
          <p:nvPr/>
        </p:nvCxnSpPr>
        <p:spPr bwMode="auto">
          <a:xfrm>
            <a:off x="5779506" y="3380176"/>
            <a:ext cx="0" cy="172009"/>
          </a:xfrm>
          <a:prstGeom prst="line">
            <a:avLst/>
          </a:prstGeom>
          <a:noFill/>
          <a:ln w="12700" cap="flat" cmpd="sng" algn="ctr">
            <a:solidFill>
              <a:schemeClr val="accent4"/>
            </a:solidFill>
            <a:prstDash val="solid"/>
            <a:round/>
            <a:headEnd type="none" w="med" len="med"/>
            <a:tailEnd type="none"/>
          </a:ln>
          <a:effectLst/>
        </p:spPr>
      </p:cxnSp>
      <p:sp>
        <p:nvSpPr>
          <p:cNvPr id="71" name="Freeform 70"/>
          <p:cNvSpPr/>
          <p:nvPr/>
        </p:nvSpPr>
        <p:spPr>
          <a:xfrm flipH="1">
            <a:off x="3590983" y="2120644"/>
            <a:ext cx="942956" cy="971549"/>
          </a:xfrm>
          <a:custGeom>
            <a:avLst/>
            <a:gdLst>
              <a:gd name="connsiteX0" fmla="*/ 0 w 873760"/>
              <a:gd name="connsiteY0" fmla="*/ 0 h 680720"/>
              <a:gd name="connsiteX1" fmla="*/ 101600 w 873760"/>
              <a:gd name="connsiteY1" fmla="*/ 680720 h 680720"/>
              <a:gd name="connsiteX2" fmla="*/ 873760 w 873760"/>
              <a:gd name="connsiteY2" fmla="*/ 660400 h 680720"/>
              <a:gd name="connsiteX0" fmla="*/ 60960 w 772160"/>
              <a:gd name="connsiteY0" fmla="*/ 0 h 680720"/>
              <a:gd name="connsiteX1" fmla="*/ 0 w 772160"/>
              <a:gd name="connsiteY1" fmla="*/ 680720 h 680720"/>
              <a:gd name="connsiteX2" fmla="*/ 772160 w 772160"/>
              <a:gd name="connsiteY2" fmla="*/ 660400 h 680720"/>
              <a:gd name="connsiteX0" fmla="*/ 0 w 782320"/>
              <a:gd name="connsiteY0" fmla="*/ 0 h 690880"/>
              <a:gd name="connsiteX1" fmla="*/ 10160 w 782320"/>
              <a:gd name="connsiteY1" fmla="*/ 690880 h 690880"/>
              <a:gd name="connsiteX2" fmla="*/ 782320 w 782320"/>
              <a:gd name="connsiteY2" fmla="*/ 670560 h 690880"/>
              <a:gd name="connsiteX0" fmla="*/ 0 w 751840"/>
              <a:gd name="connsiteY0" fmla="*/ 0 h 690880"/>
              <a:gd name="connsiteX1" fmla="*/ 10160 w 751840"/>
              <a:gd name="connsiteY1" fmla="*/ 690880 h 690880"/>
              <a:gd name="connsiteX2" fmla="*/ 751840 w 751840"/>
              <a:gd name="connsiteY2" fmla="*/ 690880 h 690880"/>
              <a:gd name="connsiteX0" fmla="*/ 13208 w 765048"/>
              <a:gd name="connsiteY0" fmla="*/ 0 h 690880"/>
              <a:gd name="connsiteX1" fmla="*/ 0 w 765048"/>
              <a:gd name="connsiteY1" fmla="*/ 690880 h 690880"/>
              <a:gd name="connsiteX2" fmla="*/ 765048 w 765048"/>
              <a:gd name="connsiteY2" fmla="*/ 690880 h 690880"/>
              <a:gd name="connsiteX0" fmla="*/ 1524 w 753364"/>
              <a:gd name="connsiteY0" fmla="*/ 0 h 690880"/>
              <a:gd name="connsiteX1" fmla="*/ 0 w 753364"/>
              <a:gd name="connsiteY1" fmla="*/ 690880 h 690880"/>
              <a:gd name="connsiteX2" fmla="*/ 753364 w 753364"/>
              <a:gd name="connsiteY2" fmla="*/ 690880 h 690880"/>
            </a:gdLst>
            <a:ahLst/>
            <a:cxnLst>
              <a:cxn ang="0">
                <a:pos x="connsiteX0" y="connsiteY0"/>
              </a:cxn>
              <a:cxn ang="0">
                <a:pos x="connsiteX1" y="connsiteY1"/>
              </a:cxn>
              <a:cxn ang="0">
                <a:pos x="connsiteX2" y="connsiteY2"/>
              </a:cxn>
            </a:cxnLst>
            <a:rect l="l" t="t" r="r" b="b"/>
            <a:pathLst>
              <a:path w="753364" h="690880">
                <a:moveTo>
                  <a:pt x="1524" y="0"/>
                </a:moveTo>
                <a:lnTo>
                  <a:pt x="0" y="690880"/>
                </a:lnTo>
                <a:lnTo>
                  <a:pt x="753364" y="690880"/>
                </a:lnTo>
              </a:path>
            </a:pathLst>
          </a:custGeom>
          <a:noFill/>
          <a:ln w="12700" cap="flat" cmpd="sng" algn="ctr">
            <a:solidFill>
              <a:schemeClr val="accent4"/>
            </a:solidFill>
            <a:prstDash val="solid"/>
            <a:round/>
            <a:headEnd type="none" w="med" len="med"/>
            <a:tailEnd type="none"/>
          </a:ln>
          <a:effec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buClrTx/>
            </a:pPr>
            <a:endParaRPr lang="en-US" sz="1350" dirty="0">
              <a:solidFill>
                <a:srgbClr val="494949"/>
              </a:solidFill>
              <a:latin typeface="Tahoma" pitchFamily="23" charset="0"/>
            </a:endParaRPr>
          </a:p>
        </p:txBody>
      </p:sp>
      <p:cxnSp>
        <p:nvCxnSpPr>
          <p:cNvPr id="72" name="Straight Connector 71"/>
          <p:cNvCxnSpPr>
            <a:stCxn id="64" idx="0"/>
            <a:endCxn id="61" idx="2"/>
          </p:cNvCxnSpPr>
          <p:nvPr/>
        </p:nvCxnSpPr>
        <p:spPr bwMode="auto">
          <a:xfrm flipH="1" flipV="1">
            <a:off x="2886736" y="2694375"/>
            <a:ext cx="209105" cy="285750"/>
          </a:xfrm>
          <a:prstGeom prst="line">
            <a:avLst/>
          </a:prstGeom>
          <a:noFill/>
          <a:ln w="12700" cap="flat" cmpd="sng" algn="ctr">
            <a:solidFill>
              <a:schemeClr val="accent4"/>
            </a:solidFill>
            <a:prstDash val="solid"/>
            <a:round/>
            <a:headEnd type="none" w="med" len="med"/>
            <a:tailEnd type="none"/>
          </a:ln>
          <a:effectLst/>
        </p:spPr>
      </p:cxnSp>
      <p:sp>
        <p:nvSpPr>
          <p:cNvPr id="73" name="Rounded Rectangle 43"/>
          <p:cNvSpPr/>
          <p:nvPr/>
        </p:nvSpPr>
        <p:spPr bwMode="gray">
          <a:xfrm>
            <a:off x="5284722" y="4037960"/>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Postgres Server</a:t>
            </a:r>
          </a:p>
        </p:txBody>
      </p:sp>
      <p:cxnSp>
        <p:nvCxnSpPr>
          <p:cNvPr id="74" name="Straight Connector 65"/>
          <p:cNvCxnSpPr>
            <a:stCxn id="68" idx="2"/>
            <a:endCxn id="73" idx="0"/>
          </p:cNvCxnSpPr>
          <p:nvPr/>
        </p:nvCxnSpPr>
        <p:spPr bwMode="auto">
          <a:xfrm>
            <a:off x="5779506" y="3837935"/>
            <a:ext cx="0" cy="200026"/>
          </a:xfrm>
          <a:prstGeom prst="line">
            <a:avLst/>
          </a:prstGeom>
          <a:noFill/>
          <a:ln w="12700" cap="flat" cmpd="sng" algn="ctr">
            <a:solidFill>
              <a:schemeClr val="accent4"/>
            </a:solidFill>
            <a:prstDash val="solid"/>
            <a:round/>
            <a:headEnd type="none" w="med" len="med"/>
            <a:tailEnd type="none"/>
          </a:ln>
          <a:effectLst/>
        </p:spPr>
      </p:cxnSp>
      <p:cxnSp>
        <p:nvCxnSpPr>
          <p:cNvPr id="75" name="Straight Connector 97"/>
          <p:cNvCxnSpPr>
            <a:stCxn id="64" idx="1"/>
            <a:endCxn id="60" idx="3"/>
          </p:cNvCxnSpPr>
          <p:nvPr/>
        </p:nvCxnSpPr>
        <p:spPr bwMode="auto">
          <a:xfrm flipH="1">
            <a:off x="2304766" y="3180150"/>
            <a:ext cx="296290" cy="0"/>
          </a:xfrm>
          <a:prstGeom prst="line">
            <a:avLst/>
          </a:prstGeom>
          <a:noFill/>
          <a:ln w="12700" cap="flat" cmpd="sng" algn="ctr">
            <a:solidFill>
              <a:schemeClr val="accent4"/>
            </a:solidFill>
            <a:prstDash val="solid"/>
            <a:round/>
            <a:headEnd type="none" w="med" len="med"/>
            <a:tailEnd type="none"/>
          </a:ln>
          <a:effectLst/>
        </p:spPr>
      </p:cxnSp>
      <p:cxnSp>
        <p:nvCxnSpPr>
          <p:cNvPr id="76" name="Straight Connector 30"/>
          <p:cNvCxnSpPr>
            <a:stCxn id="52" idx="2"/>
          </p:cNvCxnSpPr>
          <p:nvPr/>
        </p:nvCxnSpPr>
        <p:spPr bwMode="auto">
          <a:xfrm flipH="1">
            <a:off x="3522696" y="2694375"/>
            <a:ext cx="456724" cy="342900"/>
          </a:xfrm>
          <a:prstGeom prst="line">
            <a:avLst/>
          </a:prstGeom>
          <a:noFill/>
          <a:ln w="12700" cap="flat" cmpd="sng" algn="ctr">
            <a:solidFill>
              <a:schemeClr val="accent4"/>
            </a:solidFill>
            <a:prstDash val="solid"/>
            <a:round/>
            <a:headEnd type="none" w="med" len="med"/>
            <a:tailEnd type="none"/>
          </a:ln>
          <a:effectLst/>
        </p:spPr>
      </p:cxnSp>
      <p:sp>
        <p:nvSpPr>
          <p:cNvPr id="78" name="Rounded Rectangle 77"/>
          <p:cNvSpPr/>
          <p:nvPr/>
        </p:nvSpPr>
        <p:spPr bwMode="gray">
          <a:xfrm>
            <a:off x="2605551" y="4039634"/>
            <a:ext cx="967253"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Developer Portal</a:t>
            </a:r>
          </a:p>
        </p:txBody>
      </p:sp>
      <p:cxnSp>
        <p:nvCxnSpPr>
          <p:cNvPr id="79" name="Straight Arrow Connector 31"/>
          <p:cNvCxnSpPr>
            <a:stCxn id="78" idx="0"/>
            <a:endCxn id="64" idx="2"/>
          </p:cNvCxnSpPr>
          <p:nvPr/>
        </p:nvCxnSpPr>
        <p:spPr bwMode="auto">
          <a:xfrm flipV="1">
            <a:off x="3089178" y="3380175"/>
            <a:ext cx="6662" cy="659459"/>
          </a:xfrm>
          <a:prstGeom prst="straightConnector1">
            <a:avLst/>
          </a:prstGeom>
          <a:noFill/>
          <a:ln w="12700" cap="flat" cmpd="sng" algn="ctr">
            <a:solidFill>
              <a:schemeClr val="accent4"/>
            </a:solidFill>
            <a:prstDash val="solid"/>
            <a:round/>
            <a:headEnd type="none" w="med" len="med"/>
            <a:tailEnd type="none"/>
          </a:ln>
          <a:effectLst/>
        </p:spPr>
      </p:cxnSp>
      <p:sp>
        <p:nvSpPr>
          <p:cNvPr id="80" name="Rounded Rectangle 79"/>
          <p:cNvSpPr/>
          <p:nvPr/>
        </p:nvSpPr>
        <p:spPr bwMode="gray">
          <a:xfrm>
            <a:off x="3748995" y="4096784"/>
            <a:ext cx="888520" cy="285750"/>
          </a:xfrm>
          <a:prstGeom prst="roundRect">
            <a:avLst/>
          </a:prstGeom>
          <a:solidFill>
            <a:schemeClr val="bg1"/>
          </a:solidFill>
          <a:ln w="19050">
            <a:solidFill>
              <a:schemeClr val="accent5"/>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b="1" i="1" dirty="0">
                <a:solidFill>
                  <a:schemeClr val="accent5"/>
                </a:solidFill>
              </a:rPr>
              <a:t>mySQL</a:t>
            </a:r>
          </a:p>
        </p:txBody>
      </p:sp>
      <p:cxnSp>
        <p:nvCxnSpPr>
          <p:cNvPr id="81" name="Straight Arrow Connector 31"/>
          <p:cNvCxnSpPr>
            <a:stCxn id="80" idx="1"/>
            <a:endCxn id="78" idx="3"/>
          </p:cNvCxnSpPr>
          <p:nvPr/>
        </p:nvCxnSpPr>
        <p:spPr bwMode="auto">
          <a:xfrm flipH="1">
            <a:off x="3572804" y="4239659"/>
            <a:ext cx="176190" cy="0"/>
          </a:xfrm>
          <a:prstGeom prst="straightConnector1">
            <a:avLst/>
          </a:prstGeom>
          <a:noFill/>
          <a:ln w="12700" cap="flat" cmpd="sng" algn="ctr">
            <a:solidFill>
              <a:srgbClr val="800000"/>
            </a:solidFill>
            <a:prstDash val="solid"/>
            <a:round/>
            <a:headEnd type="none" w="med" len="med"/>
            <a:tailEnd type="none"/>
          </a:ln>
          <a:effectLst/>
        </p:spPr>
      </p:cxnSp>
      <p:sp>
        <p:nvSpPr>
          <p:cNvPr id="82" name="Rectangle 81"/>
          <p:cNvSpPr/>
          <p:nvPr/>
        </p:nvSpPr>
        <p:spPr>
          <a:xfrm>
            <a:off x="7692946" y="2833069"/>
            <a:ext cx="434734" cy="230832"/>
          </a:xfrm>
          <a:prstGeom prst="rect">
            <a:avLst/>
          </a:prstGeom>
        </p:spPr>
        <p:txBody>
          <a:bodyPr wrap="none">
            <a:spAutoFit/>
          </a:bodyPr>
          <a:lstStyle/>
          <a:p>
            <a:r>
              <a:rPr lang="de-DE" sz="900" b="1" dirty="0">
                <a:solidFill>
                  <a:schemeClr val="bg2">
                    <a:lumMod val="50000"/>
                  </a:schemeClr>
                </a:solidFill>
                <a:latin typeface="+mj-lt"/>
                <a:cs typeface="Century Gothic"/>
              </a:rPr>
              <a:t>Key:</a:t>
            </a:r>
            <a:endParaRPr lang="en-US" sz="900" b="1" dirty="0">
              <a:solidFill>
                <a:schemeClr val="bg2">
                  <a:lumMod val="50000"/>
                </a:schemeClr>
              </a:solidFill>
              <a:latin typeface="+mj-lt"/>
              <a:cs typeface="Century Gothic"/>
            </a:endParaRPr>
          </a:p>
        </p:txBody>
      </p:sp>
      <p:sp>
        <p:nvSpPr>
          <p:cNvPr id="83" name="Rounded Rectangle 43"/>
          <p:cNvSpPr/>
          <p:nvPr/>
        </p:nvSpPr>
        <p:spPr bwMode="gray">
          <a:xfrm>
            <a:off x="7764844" y="3053460"/>
            <a:ext cx="685086" cy="203315"/>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Apigee</a:t>
            </a:r>
          </a:p>
        </p:txBody>
      </p:sp>
      <p:sp>
        <p:nvSpPr>
          <p:cNvPr id="64" name="Rounded Rectangle 63"/>
          <p:cNvSpPr/>
          <p:nvPr/>
        </p:nvSpPr>
        <p:spPr bwMode="gray">
          <a:xfrm>
            <a:off x="2601056" y="2980125"/>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Management Server</a:t>
            </a:r>
          </a:p>
        </p:txBody>
      </p:sp>
      <p:sp>
        <p:nvSpPr>
          <p:cNvPr id="52" name="Rounded Rectangle 51"/>
          <p:cNvSpPr/>
          <p:nvPr/>
        </p:nvSpPr>
        <p:spPr bwMode="gray">
          <a:xfrm>
            <a:off x="3535159" y="2408625"/>
            <a:ext cx="888520" cy="285750"/>
          </a:xfrm>
          <a:prstGeom prst="roundRect">
            <a:avLst/>
          </a:prstGeom>
          <a:solidFill>
            <a:schemeClr val="bg1"/>
          </a:solidFill>
          <a:ln w="19050">
            <a:solidFill>
              <a:schemeClr val="accent5"/>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b="1" i="1" dirty="0">
                <a:solidFill>
                  <a:schemeClr val="accent5"/>
                </a:solidFill>
              </a:rPr>
              <a:t>cassandra</a:t>
            </a:r>
          </a:p>
        </p:txBody>
      </p:sp>
      <p:sp>
        <p:nvSpPr>
          <p:cNvPr id="59" name="Rounded Rectangle 58"/>
          <p:cNvSpPr/>
          <p:nvPr/>
        </p:nvSpPr>
        <p:spPr bwMode="gray">
          <a:xfrm>
            <a:off x="1403782" y="2408625"/>
            <a:ext cx="888520" cy="285750"/>
          </a:xfrm>
          <a:prstGeom prst="roundRect">
            <a:avLst/>
          </a:prstGeom>
          <a:solidFill>
            <a:schemeClr val="bg1"/>
          </a:solidFill>
          <a:ln w="19050">
            <a:solidFill>
              <a:schemeClr val="accent5"/>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b="1" i="1" dirty="0" err="1">
                <a:solidFill>
                  <a:schemeClr val="accent5"/>
                </a:solidFill>
              </a:rPr>
              <a:t>openldap</a:t>
            </a:r>
            <a:endParaRPr lang="en-US" sz="750" b="1" i="1" dirty="0">
              <a:solidFill>
                <a:schemeClr val="accent5"/>
              </a:solidFill>
            </a:endParaRPr>
          </a:p>
        </p:txBody>
      </p:sp>
      <p:sp>
        <p:nvSpPr>
          <p:cNvPr id="61" name="Rounded Rectangle 60"/>
          <p:cNvSpPr/>
          <p:nvPr/>
        </p:nvSpPr>
        <p:spPr bwMode="gray">
          <a:xfrm>
            <a:off x="2442475" y="2408625"/>
            <a:ext cx="888520" cy="285750"/>
          </a:xfrm>
          <a:prstGeom prst="roundRect">
            <a:avLst/>
          </a:prstGeom>
          <a:solidFill>
            <a:schemeClr val="bg1"/>
          </a:solidFill>
          <a:ln w="19050">
            <a:solidFill>
              <a:schemeClr val="accent5"/>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b="1" i="1" dirty="0">
                <a:solidFill>
                  <a:schemeClr val="accent5"/>
                </a:solidFill>
              </a:rPr>
              <a:t>zookeeper</a:t>
            </a:r>
            <a:endParaRPr lang="en-US" sz="750" b="1" i="1" baseline="30000" dirty="0">
              <a:solidFill>
                <a:schemeClr val="accent5"/>
              </a:solidFill>
            </a:endParaRPr>
          </a:p>
        </p:txBody>
      </p:sp>
      <p:sp>
        <p:nvSpPr>
          <p:cNvPr id="67" name="Rounded Rectangle 66"/>
          <p:cNvSpPr/>
          <p:nvPr/>
        </p:nvSpPr>
        <p:spPr bwMode="gray">
          <a:xfrm>
            <a:off x="5335246" y="2408625"/>
            <a:ext cx="888520" cy="285750"/>
          </a:xfrm>
          <a:prstGeom prst="roundRect">
            <a:avLst/>
          </a:prstGeom>
          <a:solidFill>
            <a:schemeClr val="bg1"/>
          </a:solidFill>
          <a:ln w="19050">
            <a:solidFill>
              <a:schemeClr val="accent5"/>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b="1" i="1" dirty="0">
                <a:solidFill>
                  <a:schemeClr val="accent5"/>
                </a:solidFill>
              </a:rPr>
              <a:t>qpidd</a:t>
            </a:r>
          </a:p>
        </p:txBody>
      </p:sp>
      <p:sp>
        <p:nvSpPr>
          <p:cNvPr id="98" name="Rounded Rectangle 43"/>
          <p:cNvSpPr/>
          <p:nvPr/>
        </p:nvSpPr>
        <p:spPr bwMode="gray">
          <a:xfrm>
            <a:off x="7764047" y="3326568"/>
            <a:ext cx="685086" cy="203315"/>
          </a:xfrm>
          <a:prstGeom prst="roundRect">
            <a:avLst/>
          </a:prstGeom>
          <a:solidFill>
            <a:schemeClr val="bg1"/>
          </a:solidFill>
          <a:ln w="19050">
            <a:solidFill>
              <a:schemeClr val="accent5"/>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750" b="1" i="1" dirty="0">
                <a:solidFill>
                  <a:schemeClr val="accent5"/>
                </a:solidFill>
              </a:rPr>
              <a:t>3</a:t>
            </a:r>
            <a:r>
              <a:rPr lang="en-US" sz="750" b="1" i="1" baseline="30000" dirty="0">
                <a:solidFill>
                  <a:schemeClr val="accent5"/>
                </a:solidFill>
              </a:rPr>
              <a:t>rd</a:t>
            </a:r>
            <a:r>
              <a:rPr lang="en-US" sz="750" b="1" i="1" dirty="0">
                <a:solidFill>
                  <a:schemeClr val="accent5"/>
                </a:solidFill>
              </a:rPr>
              <a:t> party</a:t>
            </a:r>
          </a:p>
        </p:txBody>
      </p:sp>
      <p:sp>
        <p:nvSpPr>
          <p:cNvPr id="96" name="Rectangle 95"/>
          <p:cNvSpPr/>
          <p:nvPr/>
        </p:nvSpPr>
        <p:spPr>
          <a:xfrm>
            <a:off x="6328937" y="2342510"/>
            <a:ext cx="845103" cy="369332"/>
          </a:xfrm>
          <a:prstGeom prst="rect">
            <a:avLst/>
          </a:prstGeom>
        </p:spPr>
        <p:txBody>
          <a:bodyPr wrap="none">
            <a:spAutoFit/>
          </a:bodyPr>
          <a:lstStyle/>
          <a:p>
            <a:pPr algn="ctr"/>
            <a:r>
              <a:rPr lang="en-US" sz="900" b="1" i="1" dirty="0">
                <a:solidFill>
                  <a:schemeClr val="accent2"/>
                </a:solidFill>
              </a:rPr>
              <a:t>ANALYTICS</a:t>
            </a:r>
          </a:p>
          <a:p>
            <a:pPr algn="ctr"/>
            <a:r>
              <a:rPr lang="en-US" sz="900" b="1" i="1" dirty="0">
                <a:solidFill>
                  <a:schemeClr val="accent2"/>
                </a:solidFill>
              </a:rPr>
              <a:t>SERVICES</a:t>
            </a:r>
          </a:p>
        </p:txBody>
      </p:sp>
      <p:cxnSp>
        <p:nvCxnSpPr>
          <p:cNvPr id="104" name="Straight Connector 30"/>
          <p:cNvCxnSpPr>
            <a:endCxn id="51" idx="1"/>
          </p:cNvCxnSpPr>
          <p:nvPr/>
        </p:nvCxnSpPr>
        <p:spPr bwMode="auto">
          <a:xfrm>
            <a:off x="994331" y="1920617"/>
            <a:ext cx="1674654" cy="0"/>
          </a:xfrm>
          <a:prstGeom prst="line">
            <a:avLst/>
          </a:prstGeom>
          <a:noFill/>
          <a:ln w="19050" cap="flat" cmpd="sng" algn="ctr">
            <a:solidFill>
              <a:schemeClr val="accent4"/>
            </a:solidFill>
            <a:prstDash val="solid"/>
            <a:round/>
            <a:headEnd type="arrow" w="med" len="med"/>
            <a:tailEnd type="arrow"/>
          </a:ln>
          <a:effectLst/>
        </p:spPr>
      </p:cxnSp>
      <p:cxnSp>
        <p:nvCxnSpPr>
          <p:cNvPr id="105" name="Straight Connector 30"/>
          <p:cNvCxnSpPr>
            <a:cxnSpLocks/>
          </p:cNvCxnSpPr>
          <p:nvPr/>
        </p:nvCxnSpPr>
        <p:spPr bwMode="auto">
          <a:xfrm>
            <a:off x="5028724" y="1912664"/>
            <a:ext cx="2588102" cy="0"/>
          </a:xfrm>
          <a:prstGeom prst="line">
            <a:avLst/>
          </a:prstGeom>
          <a:noFill/>
          <a:ln w="19050" cap="flat" cmpd="sng" algn="ctr">
            <a:solidFill>
              <a:schemeClr val="accent4"/>
            </a:solidFill>
            <a:prstDash val="solid"/>
            <a:round/>
            <a:headEnd type="arrow" w="med" len="med"/>
            <a:tailEnd type="arrow"/>
          </a:ln>
          <a:effectLst/>
        </p:spPr>
      </p:cxnSp>
      <p:sp>
        <p:nvSpPr>
          <p:cNvPr id="16" name="Rectangle 15"/>
          <p:cNvSpPr/>
          <p:nvPr/>
        </p:nvSpPr>
        <p:spPr>
          <a:xfrm>
            <a:off x="1307523" y="1486831"/>
            <a:ext cx="5957681" cy="2999365"/>
          </a:xfrm>
          <a:prstGeom prst="rect">
            <a:avLst/>
          </a:prstGeom>
          <a:noFill/>
          <a:ln w="9525" cmpd="sng">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endParaRPr lang="en-US" sz="675" i="1" dirty="0">
              <a:solidFill>
                <a:srgbClr val="494949"/>
              </a:solidFill>
            </a:endParaRPr>
          </a:p>
        </p:txBody>
      </p:sp>
      <p:sp>
        <p:nvSpPr>
          <p:cNvPr id="85" name="Freeform 84"/>
          <p:cNvSpPr/>
          <p:nvPr/>
        </p:nvSpPr>
        <p:spPr>
          <a:xfrm rot="5400000" flipH="1">
            <a:off x="4810630" y="2017917"/>
            <a:ext cx="514349" cy="534884"/>
          </a:xfrm>
          <a:custGeom>
            <a:avLst/>
            <a:gdLst>
              <a:gd name="connsiteX0" fmla="*/ 0 w 873760"/>
              <a:gd name="connsiteY0" fmla="*/ 0 h 680720"/>
              <a:gd name="connsiteX1" fmla="*/ 101600 w 873760"/>
              <a:gd name="connsiteY1" fmla="*/ 680720 h 680720"/>
              <a:gd name="connsiteX2" fmla="*/ 873760 w 873760"/>
              <a:gd name="connsiteY2" fmla="*/ 660400 h 680720"/>
              <a:gd name="connsiteX0" fmla="*/ 60960 w 772160"/>
              <a:gd name="connsiteY0" fmla="*/ 0 h 680720"/>
              <a:gd name="connsiteX1" fmla="*/ 0 w 772160"/>
              <a:gd name="connsiteY1" fmla="*/ 680720 h 680720"/>
              <a:gd name="connsiteX2" fmla="*/ 772160 w 772160"/>
              <a:gd name="connsiteY2" fmla="*/ 660400 h 680720"/>
              <a:gd name="connsiteX0" fmla="*/ 0 w 782320"/>
              <a:gd name="connsiteY0" fmla="*/ 0 h 690880"/>
              <a:gd name="connsiteX1" fmla="*/ 10160 w 782320"/>
              <a:gd name="connsiteY1" fmla="*/ 690880 h 690880"/>
              <a:gd name="connsiteX2" fmla="*/ 782320 w 782320"/>
              <a:gd name="connsiteY2" fmla="*/ 670560 h 690880"/>
              <a:gd name="connsiteX0" fmla="*/ 0 w 751840"/>
              <a:gd name="connsiteY0" fmla="*/ 0 h 690880"/>
              <a:gd name="connsiteX1" fmla="*/ 10160 w 751840"/>
              <a:gd name="connsiteY1" fmla="*/ 690880 h 690880"/>
              <a:gd name="connsiteX2" fmla="*/ 751840 w 751840"/>
              <a:gd name="connsiteY2" fmla="*/ 690880 h 690880"/>
              <a:gd name="connsiteX0" fmla="*/ 13208 w 765048"/>
              <a:gd name="connsiteY0" fmla="*/ 0 h 690880"/>
              <a:gd name="connsiteX1" fmla="*/ 0 w 765048"/>
              <a:gd name="connsiteY1" fmla="*/ 690880 h 690880"/>
              <a:gd name="connsiteX2" fmla="*/ 765048 w 765048"/>
              <a:gd name="connsiteY2" fmla="*/ 690880 h 690880"/>
              <a:gd name="connsiteX0" fmla="*/ 1524 w 753364"/>
              <a:gd name="connsiteY0" fmla="*/ 0 h 690880"/>
              <a:gd name="connsiteX1" fmla="*/ 0 w 753364"/>
              <a:gd name="connsiteY1" fmla="*/ 690880 h 690880"/>
              <a:gd name="connsiteX2" fmla="*/ 753364 w 753364"/>
              <a:gd name="connsiteY2" fmla="*/ 690880 h 690880"/>
            </a:gdLst>
            <a:ahLst/>
            <a:cxnLst>
              <a:cxn ang="0">
                <a:pos x="connsiteX0" y="connsiteY0"/>
              </a:cxn>
              <a:cxn ang="0">
                <a:pos x="connsiteX1" y="connsiteY1"/>
              </a:cxn>
              <a:cxn ang="0">
                <a:pos x="connsiteX2" y="connsiteY2"/>
              </a:cxn>
            </a:cxnLst>
            <a:rect l="l" t="t" r="r" b="b"/>
            <a:pathLst>
              <a:path w="753364" h="690880">
                <a:moveTo>
                  <a:pt x="1524" y="0"/>
                </a:moveTo>
                <a:lnTo>
                  <a:pt x="0" y="690880"/>
                </a:lnTo>
                <a:lnTo>
                  <a:pt x="753364" y="690880"/>
                </a:lnTo>
              </a:path>
            </a:pathLst>
          </a:custGeom>
          <a:noFill/>
          <a:ln w="12700" cap="flat" cmpd="sng" algn="ctr">
            <a:solidFill>
              <a:schemeClr val="accent4"/>
            </a:solidFill>
            <a:prstDash val="solid"/>
            <a:round/>
            <a:headEnd type="none" w="med" len="med"/>
            <a:tailEnd type="none"/>
          </a:ln>
          <a:effec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buClrTx/>
            </a:pPr>
            <a:endParaRPr lang="en-US" sz="1350" dirty="0">
              <a:solidFill>
                <a:srgbClr val="494949"/>
              </a:solidFill>
              <a:latin typeface="Tahoma" pitchFamily="23" charset="0"/>
            </a:endParaRPr>
          </a:p>
        </p:txBody>
      </p:sp>
      <p:sp>
        <p:nvSpPr>
          <p:cNvPr id="93" name="Rounded Rectangle 92"/>
          <p:cNvSpPr/>
          <p:nvPr/>
        </p:nvSpPr>
        <p:spPr bwMode="gray">
          <a:xfrm>
            <a:off x="4039156" y="1720592"/>
            <a:ext cx="989568" cy="400050"/>
          </a:xfrm>
          <a:prstGeom prst="roundRect">
            <a:avLst/>
          </a:prstGeom>
          <a:solidFill>
            <a:schemeClr val="bg1"/>
          </a:solidFill>
          <a:ln w="19050">
            <a:solidFill>
              <a:srgbClr val="FF4A11"/>
            </a:solidFill>
            <a:headEnd/>
            <a:tailEnd/>
          </a:ln>
        </p:spPr>
        <p:style>
          <a:lnRef idx="2">
            <a:schemeClr val="accent1"/>
          </a:lnRef>
          <a:fillRef idx="1">
            <a:schemeClr val="lt1"/>
          </a:fillRef>
          <a:effectRef idx="0">
            <a:schemeClr val="accent1"/>
          </a:effectRef>
          <a:fontRef idx="minor">
            <a:schemeClr val="dk1"/>
          </a:fontRef>
        </p:style>
        <p:txBody>
          <a:bodyPr lIns="0" rIns="0" rtlCol="0" anchor="ctr" anchorCtr="1">
            <a:prstTxWarp prst="textNoShape">
              <a:avLst/>
            </a:prstTxWarp>
            <a:noAutofit/>
          </a:bodyPr>
          <a:lstStyle/>
          <a:p>
            <a:pPr algn="ctr" eaLnBrk="0" hangingPunct="0"/>
            <a:r>
              <a:rPr lang="en-US" sz="825" b="1" dirty="0">
                <a:solidFill>
                  <a:srgbClr val="FF4300"/>
                </a:solidFill>
              </a:rPr>
              <a:t>Message Processor</a:t>
            </a:r>
          </a:p>
        </p:txBody>
      </p:sp>
      <p:cxnSp>
        <p:nvCxnSpPr>
          <p:cNvPr id="90" name="Straight Connector 30"/>
          <p:cNvCxnSpPr>
            <a:stCxn id="68" idx="1"/>
          </p:cNvCxnSpPr>
          <p:nvPr/>
        </p:nvCxnSpPr>
        <p:spPr bwMode="auto">
          <a:xfrm flipH="1" flipV="1">
            <a:off x="3590983" y="3237859"/>
            <a:ext cx="1744263" cy="457200"/>
          </a:xfrm>
          <a:prstGeom prst="line">
            <a:avLst/>
          </a:prstGeom>
          <a:noFill/>
          <a:ln w="12700" cap="flat" cmpd="sng" algn="ctr">
            <a:solidFill>
              <a:schemeClr val="accent4"/>
            </a:solidFill>
            <a:prstDash val="solid"/>
            <a:round/>
            <a:headEnd type="none" w="med" len="med"/>
            <a:tailEnd type="none"/>
          </a:ln>
          <a:effectLst/>
        </p:spPr>
      </p:cxnSp>
      <p:sp>
        <p:nvSpPr>
          <p:cNvPr id="102" name="TextBox 101"/>
          <p:cNvSpPr txBox="1"/>
          <p:nvPr/>
        </p:nvSpPr>
        <p:spPr>
          <a:xfrm>
            <a:off x="233125" y="694551"/>
            <a:ext cx="8677751" cy="392415"/>
          </a:xfrm>
          <a:prstGeom prst="rect">
            <a:avLst/>
          </a:prstGeom>
          <a:noFill/>
        </p:spPr>
        <p:txBody>
          <a:bodyPr wrap="square" rtlCol="0">
            <a:noAutofit/>
          </a:bodyPr>
          <a:lstStyle/>
          <a:p>
            <a:pPr algn="l">
              <a:buClr>
                <a:schemeClr val="tx2"/>
              </a:buClr>
            </a:pPr>
            <a:r>
              <a:rPr lang="en-US" sz="1200" dirty="0"/>
              <a:t>The four high level blocks consist of several java applications together with storage components (cassandra, mySQL, postgreSQL, ldap) and the distributed configuration manager, zookeeper.</a:t>
            </a:r>
          </a:p>
        </p:txBody>
      </p:sp>
      <p:sp>
        <p:nvSpPr>
          <p:cNvPr id="107" name="TextBox 106"/>
          <p:cNvSpPr txBox="1"/>
          <p:nvPr/>
        </p:nvSpPr>
        <p:spPr>
          <a:xfrm>
            <a:off x="7696879" y="3671206"/>
            <a:ext cx="1522412" cy="803949"/>
          </a:xfrm>
          <a:prstGeom prst="rect">
            <a:avLst/>
          </a:prstGeom>
          <a:noFill/>
        </p:spPr>
        <p:txBody>
          <a:bodyPr wrap="square" rtlCol="0">
            <a:noAutofit/>
          </a:bodyPr>
          <a:lstStyle/>
          <a:p>
            <a:pPr algn="l"/>
            <a:r>
              <a:rPr lang="en-US" sz="900" b="1" dirty="0">
                <a:solidFill>
                  <a:schemeClr val="bg2">
                    <a:lumMod val="50000"/>
                  </a:schemeClr>
                </a:solidFill>
                <a:latin typeface="+mj-lt"/>
                <a:cs typeface="Century Gothic"/>
              </a:rPr>
              <a:t>Note:</a:t>
            </a:r>
          </a:p>
          <a:p>
            <a:pPr algn="l"/>
            <a:r>
              <a:rPr lang="en-US" sz="900" dirty="0">
                <a:solidFill>
                  <a:schemeClr val="bg2">
                    <a:lumMod val="50000"/>
                  </a:schemeClr>
                </a:solidFill>
                <a:latin typeface="+mj-lt"/>
                <a:cs typeface="Century Gothic"/>
              </a:rPr>
              <a:t>All components of API and Analytics Services also talk to zookeeper</a:t>
            </a:r>
          </a:p>
        </p:txBody>
      </p:sp>
      <p:grpSp>
        <p:nvGrpSpPr>
          <p:cNvPr id="77" name="Gruppierung 76"/>
          <p:cNvGrpSpPr/>
          <p:nvPr/>
        </p:nvGrpSpPr>
        <p:grpSpPr>
          <a:xfrm>
            <a:off x="464733" y="1765773"/>
            <a:ext cx="641206" cy="472343"/>
            <a:chOff x="1339326" y="3548743"/>
            <a:chExt cx="641874" cy="629791"/>
          </a:xfrm>
        </p:grpSpPr>
        <p:grpSp>
          <p:nvGrpSpPr>
            <p:cNvPr id="92" name="Group 82"/>
            <p:cNvGrpSpPr>
              <a:grpSpLocks noChangeAspect="1"/>
            </p:cNvGrpSpPr>
            <p:nvPr/>
          </p:nvGrpSpPr>
          <p:grpSpPr>
            <a:xfrm flipH="1">
              <a:off x="1476848" y="3548743"/>
              <a:ext cx="386818" cy="386918"/>
              <a:chOff x="2488406" y="1370012"/>
              <a:chExt cx="685800" cy="685800"/>
            </a:xfrm>
          </p:grpSpPr>
          <p:pic>
            <p:nvPicPr>
              <p:cNvPr id="106" name="Picture 83"/>
              <p:cNvPicPr>
                <a:picLocks noChangeAspect="1"/>
              </p:cNvPicPr>
              <p:nvPr/>
            </p:nvPicPr>
            <p:blipFill>
              <a:blip r:embed="rId3"/>
              <a:stretch>
                <a:fillRect/>
              </a:stretch>
            </p:blipFill>
            <p:spPr>
              <a:xfrm>
                <a:off x="2488406" y="1370012"/>
                <a:ext cx="685800" cy="685800"/>
              </a:xfrm>
              <a:prstGeom prst="rect">
                <a:avLst/>
              </a:prstGeom>
            </p:spPr>
          </p:pic>
          <p:pic>
            <p:nvPicPr>
              <p:cNvPr id="108" name="Picture 8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sp>
          <p:nvSpPr>
            <p:cNvPr id="103" name="Text Placeholder 2"/>
            <p:cNvSpPr txBox="1">
              <a:spLocks/>
            </p:cNvSpPr>
            <p:nvPr/>
          </p:nvSpPr>
          <p:spPr>
            <a:xfrm flipH="1">
              <a:off x="1339326" y="3895081"/>
              <a:ext cx="641874" cy="283453"/>
            </a:xfrm>
            <a:prstGeom prst="rect">
              <a:avLst/>
            </a:prstGeom>
          </p:spPr>
          <p:txBody>
            <a:bodyPr>
              <a:normAutofit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825" dirty="0">
                  <a:solidFill>
                    <a:srgbClr val="494949"/>
                  </a:solidFill>
                  <a:latin typeface="+mj-lt"/>
                  <a:cs typeface="Arial"/>
                </a:rPr>
                <a:t>Client</a:t>
              </a:r>
            </a:p>
          </p:txBody>
        </p:sp>
      </p:grpSp>
      <p:grpSp>
        <p:nvGrpSpPr>
          <p:cNvPr id="109" name="Gruppierung 108"/>
          <p:cNvGrpSpPr/>
          <p:nvPr/>
        </p:nvGrpSpPr>
        <p:grpSpPr>
          <a:xfrm>
            <a:off x="7441694" y="1626336"/>
            <a:ext cx="781541" cy="547969"/>
            <a:chOff x="6295363" y="3371939"/>
            <a:chExt cx="782356" cy="730625"/>
          </a:xfrm>
        </p:grpSpPr>
        <p:sp>
          <p:nvSpPr>
            <p:cNvPr id="110" name="Text Placeholder 2"/>
            <p:cNvSpPr txBox="1">
              <a:spLocks/>
            </p:cNvSpPr>
            <p:nvPr/>
          </p:nvSpPr>
          <p:spPr>
            <a:xfrm flipH="1">
              <a:off x="6295363" y="3836643"/>
              <a:ext cx="782356" cy="265921"/>
            </a:xfrm>
            <a:prstGeom prst="rect">
              <a:avLst/>
            </a:prstGeom>
          </p:spPr>
          <p:txBody>
            <a:bodyPr lIns="55558" tIns="27779" rIns="55558" bIns="2777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825" dirty="0">
                  <a:solidFill>
                    <a:srgbClr val="494949"/>
                  </a:solidFill>
                  <a:latin typeface="+mj-lt"/>
                  <a:cs typeface="Arial"/>
                </a:rPr>
                <a:t>Backend</a:t>
              </a:r>
            </a:p>
          </p:txBody>
        </p:sp>
        <p:grpSp>
          <p:nvGrpSpPr>
            <p:cNvPr id="111" name="Group 77"/>
            <p:cNvGrpSpPr>
              <a:grpSpLocks noChangeAspect="1"/>
            </p:cNvGrpSpPr>
            <p:nvPr/>
          </p:nvGrpSpPr>
          <p:grpSpPr>
            <a:xfrm>
              <a:off x="6417868" y="3371939"/>
              <a:ext cx="536688" cy="577229"/>
              <a:chOff x="7924783" y="1997046"/>
              <a:chExt cx="965728" cy="1038138"/>
            </a:xfrm>
          </p:grpSpPr>
          <p:pic>
            <p:nvPicPr>
              <p:cNvPr id="112" name="Picture 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24783" y="2177414"/>
                <a:ext cx="857770" cy="857770"/>
              </a:xfrm>
              <a:prstGeom prst="rect">
                <a:avLst/>
              </a:prstGeom>
            </p:spPr>
          </p:pic>
          <p:sp>
            <p:nvSpPr>
              <p:cNvPr id="113" name="Rectangle 81"/>
              <p:cNvSpPr/>
              <p:nvPr/>
            </p:nvSpPr>
            <p:spPr>
              <a:xfrm>
                <a:off x="8568986" y="2392930"/>
                <a:ext cx="181437" cy="353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p:txBody>
          </p:sp>
          <p:pic>
            <p:nvPicPr>
              <p:cNvPr id="114" name="Picture 8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65792" y="1997046"/>
                <a:ext cx="724719" cy="724719"/>
              </a:xfrm>
              <a:prstGeom prst="rect">
                <a:avLst/>
              </a:prstGeom>
            </p:spPr>
          </p:pic>
        </p:grpSp>
      </p:grpSp>
    </p:spTree>
    <p:extLst>
      <p:ext uri="{BB962C8B-B14F-4D97-AF65-F5344CB8AC3E}">
        <p14:creationId xmlns:p14="http://schemas.microsoft.com/office/powerpoint/2010/main" val="3727034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prstGeom prst="rect">
            <a:avLst/>
          </a:prstGeom>
        </p:spPr>
        <p:txBody>
          <a:bodyPr/>
          <a:lstStyle/>
          <a:p>
            <a:fld id="{72EC1214-2C7B-1846-91C7-D93747619575}" type="slidenum">
              <a:rPr lang="en-US" smtClean="0"/>
              <a:t>26</a:t>
            </a:fld>
            <a:endParaRPr lang="en-US" dirty="0"/>
          </a:p>
        </p:txBody>
      </p:sp>
      <p:sp>
        <p:nvSpPr>
          <p:cNvPr id="5" name="Title 4"/>
          <p:cNvSpPr>
            <a:spLocks noGrp="1"/>
          </p:cNvSpPr>
          <p:nvPr>
            <p:ph type="title" idx="4294967295"/>
          </p:nvPr>
        </p:nvSpPr>
        <p:spPr>
          <a:xfrm>
            <a:off x="0" y="198438"/>
            <a:ext cx="7797800" cy="506412"/>
          </a:xfrm>
        </p:spPr>
        <p:txBody>
          <a:bodyPr/>
          <a:lstStyle/>
          <a:p>
            <a:r>
              <a:rPr lang="en-US" dirty="0"/>
              <a:t>Security Architecture</a:t>
            </a:r>
          </a:p>
        </p:txBody>
      </p:sp>
      <p:sp>
        <p:nvSpPr>
          <p:cNvPr id="6" name="Rounded Rectangle 5"/>
          <p:cNvSpPr/>
          <p:nvPr/>
        </p:nvSpPr>
        <p:spPr>
          <a:xfrm>
            <a:off x="3891831" y="3231147"/>
            <a:ext cx="1407812" cy="362582"/>
          </a:xfrm>
          <a:prstGeom prst="roundRect">
            <a:avLst>
              <a:gd name="adj" fmla="val 7712"/>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900" dirty="0"/>
              <a:t>Policy Store</a:t>
            </a:r>
          </a:p>
        </p:txBody>
      </p:sp>
      <p:sp>
        <p:nvSpPr>
          <p:cNvPr id="7" name="AutoShape 10"/>
          <p:cNvSpPr>
            <a:spLocks/>
          </p:cNvSpPr>
          <p:nvPr/>
        </p:nvSpPr>
        <p:spPr bwMode="auto">
          <a:xfrm>
            <a:off x="3961064" y="3285083"/>
            <a:ext cx="351093" cy="271099"/>
          </a:xfrm>
          <a:prstGeom prst="roundRect">
            <a:avLst>
              <a:gd name="adj" fmla="val 12273"/>
            </a:avLst>
          </a:prstGeom>
          <a:solidFill>
            <a:schemeClr val="tx1"/>
          </a:solidFill>
          <a:ln w="12700" cap="flat">
            <a:solidFill>
              <a:schemeClr val="bg1"/>
            </a:solidFill>
            <a:prstDash val="solid"/>
            <a:miter lim="800000"/>
            <a:headEnd type="none" w="med" len="med"/>
            <a:tailEnd type="none" w="med" len="med"/>
          </a:ln>
          <a:effectLst>
            <a:outerShdw blurRad="38100" dist="12699" dir="5400000" algn="ctr" rotWithShape="0">
              <a:srgbClr val="000000">
                <a:alpha val="25000"/>
              </a:srgbClr>
            </a:outerShdw>
          </a:effectLst>
        </p:spPr>
        <p:txBody>
          <a:bodyPr lIns="0" tIns="0" rIns="0" bIns="0"/>
          <a:lstStyle/>
          <a:p>
            <a:endParaRPr lang="en-US" sz="1050" dirty="0"/>
          </a:p>
        </p:txBody>
      </p:sp>
      <p:sp>
        <p:nvSpPr>
          <p:cNvPr id="8" name="Rounded Rectangle 7"/>
          <p:cNvSpPr/>
          <p:nvPr/>
        </p:nvSpPr>
        <p:spPr>
          <a:xfrm>
            <a:off x="6565636" y="3231147"/>
            <a:ext cx="1237428" cy="362582"/>
          </a:xfrm>
          <a:prstGeom prst="roundRect">
            <a:avLst>
              <a:gd name="adj" fmla="val 7712"/>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900" dirty="0"/>
              <a:t>Log Store</a:t>
            </a:r>
          </a:p>
        </p:txBody>
      </p:sp>
      <p:sp>
        <p:nvSpPr>
          <p:cNvPr id="9" name="AutoShape 10"/>
          <p:cNvSpPr>
            <a:spLocks/>
          </p:cNvSpPr>
          <p:nvPr/>
        </p:nvSpPr>
        <p:spPr bwMode="auto">
          <a:xfrm>
            <a:off x="6606832" y="3285083"/>
            <a:ext cx="351093" cy="271099"/>
          </a:xfrm>
          <a:prstGeom prst="roundRect">
            <a:avLst>
              <a:gd name="adj" fmla="val 12273"/>
            </a:avLst>
          </a:prstGeom>
          <a:solidFill>
            <a:schemeClr val="bg1"/>
          </a:solidFill>
          <a:ln w="12700" cap="flat">
            <a:solidFill>
              <a:schemeClr val="accent2"/>
            </a:solidFill>
            <a:prstDash val="solid"/>
            <a:miter lim="800000"/>
            <a:headEnd type="none" w="med" len="med"/>
            <a:tailEnd type="none" w="med" len="med"/>
          </a:ln>
          <a:effectLst>
            <a:outerShdw blurRad="38100" dist="12699" dir="5400000" algn="ctr" rotWithShape="0">
              <a:srgbClr val="000000">
                <a:alpha val="25000"/>
              </a:srgbClr>
            </a:outerShdw>
          </a:effectLst>
        </p:spPr>
        <p:txBody>
          <a:bodyPr lIns="0" tIns="0" rIns="0" bIns="0"/>
          <a:lstStyle/>
          <a:p>
            <a:endParaRPr lang="en-US" sz="1050" dirty="0"/>
          </a:p>
        </p:txBody>
      </p:sp>
      <p:sp>
        <p:nvSpPr>
          <p:cNvPr id="10" name="Rounded Rectangle 9"/>
          <p:cNvSpPr/>
          <p:nvPr/>
        </p:nvSpPr>
        <p:spPr>
          <a:xfrm>
            <a:off x="1137093" y="2069989"/>
            <a:ext cx="6721274" cy="907235"/>
          </a:xfrm>
          <a:prstGeom prst="roundRect">
            <a:avLst>
              <a:gd name="adj" fmla="val 11895"/>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11" name="Rounded Rectangle 10"/>
          <p:cNvSpPr/>
          <p:nvPr/>
        </p:nvSpPr>
        <p:spPr>
          <a:xfrm>
            <a:off x="1137093" y="891734"/>
            <a:ext cx="6721274" cy="907235"/>
          </a:xfrm>
          <a:prstGeom prst="roundRect">
            <a:avLst>
              <a:gd name="adj" fmla="val 11895"/>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cxnSp>
        <p:nvCxnSpPr>
          <p:cNvPr id="12" name="Straight Arrow Connector 11"/>
          <p:cNvCxnSpPr/>
          <p:nvPr/>
        </p:nvCxnSpPr>
        <p:spPr>
          <a:xfrm rot="16200000" flipH="1">
            <a:off x="4394442" y="3050490"/>
            <a:ext cx="361309" cy="0"/>
          </a:xfrm>
          <a:prstGeom prst="straightConnector1">
            <a:avLst/>
          </a:prstGeom>
          <a:ln w="254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6200000" flipH="1">
            <a:off x="6956166" y="3050492"/>
            <a:ext cx="361309" cy="0"/>
          </a:xfrm>
          <a:prstGeom prst="straightConnector1">
            <a:avLst/>
          </a:prstGeom>
          <a:ln w="254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1022667" y="750424"/>
            <a:ext cx="6942201" cy="2846070"/>
          </a:xfrm>
          <a:prstGeom prst="roundRect">
            <a:avLst>
              <a:gd name="adj" fmla="val 4310"/>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cxnSp>
        <p:nvCxnSpPr>
          <p:cNvPr id="15" name="Straight Arrow Connector 14"/>
          <p:cNvCxnSpPr/>
          <p:nvPr/>
        </p:nvCxnSpPr>
        <p:spPr>
          <a:xfrm>
            <a:off x="655850" y="2559338"/>
            <a:ext cx="481244" cy="0"/>
          </a:xfrm>
          <a:prstGeom prst="straightConnector1">
            <a:avLst/>
          </a:prstGeom>
          <a:ln w="5715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1194757" y="2069991"/>
            <a:ext cx="6541190" cy="795487"/>
            <a:chOff x="768341" y="4064000"/>
            <a:chExt cx="7559988" cy="1060649"/>
          </a:xfrm>
        </p:grpSpPr>
        <p:sp>
          <p:nvSpPr>
            <p:cNvPr id="17" name="TextBox 16"/>
            <p:cNvSpPr txBox="1"/>
            <p:nvPr/>
          </p:nvSpPr>
          <p:spPr>
            <a:xfrm>
              <a:off x="768341" y="4064000"/>
              <a:ext cx="3496236" cy="338555"/>
            </a:xfrm>
            <a:prstGeom prst="rect">
              <a:avLst/>
            </a:prstGeom>
            <a:noFill/>
          </p:spPr>
          <p:txBody>
            <a:bodyPr wrap="square" rtlCol="0">
              <a:spAutoFit/>
            </a:bodyPr>
            <a:lstStyle/>
            <a:p>
              <a:pPr>
                <a:buClr>
                  <a:schemeClr val="tx2"/>
                </a:buClr>
              </a:pPr>
              <a:r>
                <a:rPr lang="en-US" sz="1050" dirty="0">
                  <a:solidFill>
                    <a:srgbClr val="FFFFFF"/>
                  </a:solidFill>
                </a:rPr>
                <a:t>API Security</a:t>
              </a:r>
            </a:p>
          </p:txBody>
        </p:sp>
        <p:sp>
          <p:nvSpPr>
            <p:cNvPr id="18" name="Rectangle 17"/>
            <p:cNvSpPr/>
            <p:nvPr/>
          </p:nvSpPr>
          <p:spPr>
            <a:xfrm>
              <a:off x="834985" y="4484569"/>
              <a:ext cx="1478005" cy="64008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Authentication</a:t>
              </a:r>
            </a:p>
          </p:txBody>
        </p:sp>
        <p:sp>
          <p:nvSpPr>
            <p:cNvPr id="19" name="Rectangle 18"/>
            <p:cNvSpPr/>
            <p:nvPr/>
          </p:nvSpPr>
          <p:spPr>
            <a:xfrm>
              <a:off x="3947663" y="4484569"/>
              <a:ext cx="1478005" cy="64008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000000"/>
                </a:solidFill>
              </a:endParaRPr>
            </a:p>
          </p:txBody>
        </p:sp>
        <p:sp>
          <p:nvSpPr>
            <p:cNvPr id="20" name="Rectangle 19"/>
            <p:cNvSpPr/>
            <p:nvPr/>
          </p:nvSpPr>
          <p:spPr>
            <a:xfrm>
              <a:off x="2450584" y="4484569"/>
              <a:ext cx="1384869" cy="64008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000000"/>
                </a:solidFill>
              </a:endParaRPr>
            </a:p>
            <a:p>
              <a:pPr algn="ctr"/>
              <a:r>
                <a:rPr lang="en-US" sz="900" b="1" dirty="0">
                  <a:solidFill>
                    <a:srgbClr val="000000"/>
                  </a:solidFill>
                </a:rPr>
                <a:t>Authorization</a:t>
              </a:r>
            </a:p>
            <a:p>
              <a:pPr algn="ctr"/>
              <a:endParaRPr lang="en-US" sz="900" b="1" dirty="0">
                <a:solidFill>
                  <a:srgbClr val="000000"/>
                </a:solidFill>
              </a:endParaRPr>
            </a:p>
          </p:txBody>
        </p:sp>
        <p:sp>
          <p:nvSpPr>
            <p:cNvPr id="21" name="Rectangle 20"/>
            <p:cNvSpPr/>
            <p:nvPr/>
          </p:nvSpPr>
          <p:spPr>
            <a:xfrm>
              <a:off x="5544436" y="4484569"/>
              <a:ext cx="1319648" cy="64008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Traffic</a:t>
              </a:r>
              <a:br>
                <a:rPr lang="en-US" sz="900" b="1" dirty="0">
                  <a:solidFill>
                    <a:srgbClr val="000000"/>
                  </a:solidFill>
                </a:rPr>
              </a:br>
              <a:r>
                <a:rPr lang="en-US" sz="900" b="1" dirty="0">
                  <a:solidFill>
                    <a:srgbClr val="000000"/>
                  </a:solidFill>
                </a:rPr>
                <a:t>Management</a:t>
              </a:r>
            </a:p>
          </p:txBody>
        </p:sp>
        <p:sp>
          <p:nvSpPr>
            <p:cNvPr id="22" name="Rectangle 21"/>
            <p:cNvSpPr/>
            <p:nvPr/>
          </p:nvSpPr>
          <p:spPr>
            <a:xfrm>
              <a:off x="7008681" y="4484569"/>
              <a:ext cx="1319648" cy="64008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Logging &amp; Auditing</a:t>
              </a:r>
            </a:p>
          </p:txBody>
        </p:sp>
      </p:grpSp>
      <p:sp>
        <p:nvSpPr>
          <p:cNvPr id="23" name="TextBox 22"/>
          <p:cNvSpPr txBox="1"/>
          <p:nvPr/>
        </p:nvSpPr>
        <p:spPr>
          <a:xfrm>
            <a:off x="1187281" y="891734"/>
            <a:ext cx="4057837" cy="253916"/>
          </a:xfrm>
          <a:prstGeom prst="rect">
            <a:avLst/>
          </a:prstGeom>
          <a:noFill/>
        </p:spPr>
        <p:txBody>
          <a:bodyPr wrap="square" rtlCol="0">
            <a:spAutoFit/>
          </a:bodyPr>
          <a:lstStyle/>
          <a:p>
            <a:pPr>
              <a:buClr>
                <a:schemeClr val="tx2"/>
              </a:buClr>
            </a:pPr>
            <a:r>
              <a:rPr lang="en-US" sz="1050" dirty="0">
                <a:solidFill>
                  <a:srgbClr val="FFFFFF"/>
                </a:solidFill>
              </a:rPr>
              <a:t>Identity</a:t>
            </a:r>
          </a:p>
        </p:txBody>
      </p:sp>
      <p:sp>
        <p:nvSpPr>
          <p:cNvPr id="24" name="Rectangle 23"/>
          <p:cNvSpPr/>
          <p:nvPr/>
        </p:nvSpPr>
        <p:spPr>
          <a:xfrm>
            <a:off x="1252421" y="1207160"/>
            <a:ext cx="1187482" cy="4800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User Management</a:t>
            </a:r>
          </a:p>
        </p:txBody>
      </p:sp>
      <p:sp>
        <p:nvSpPr>
          <p:cNvPr id="25" name="Rectangle 24"/>
          <p:cNvSpPr/>
          <p:nvPr/>
        </p:nvSpPr>
        <p:spPr>
          <a:xfrm>
            <a:off x="2576433" y="1207160"/>
            <a:ext cx="1187482" cy="4800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RBAC Management</a:t>
            </a:r>
          </a:p>
        </p:txBody>
      </p:sp>
      <p:sp>
        <p:nvSpPr>
          <p:cNvPr id="26" name="Rectangle 25"/>
          <p:cNvSpPr/>
          <p:nvPr/>
        </p:nvSpPr>
        <p:spPr>
          <a:xfrm>
            <a:off x="3900444" y="1207160"/>
            <a:ext cx="1187482" cy="4800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Policy Management</a:t>
            </a:r>
          </a:p>
        </p:txBody>
      </p:sp>
      <p:sp>
        <p:nvSpPr>
          <p:cNvPr id="27" name="Rectangle 26"/>
          <p:cNvSpPr/>
          <p:nvPr/>
        </p:nvSpPr>
        <p:spPr>
          <a:xfrm>
            <a:off x="5224455" y="1207160"/>
            <a:ext cx="1187482" cy="4800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Certificate Management</a:t>
            </a:r>
          </a:p>
        </p:txBody>
      </p:sp>
      <p:sp>
        <p:nvSpPr>
          <p:cNvPr id="28" name="Rectangle 27"/>
          <p:cNvSpPr/>
          <p:nvPr/>
        </p:nvSpPr>
        <p:spPr>
          <a:xfrm>
            <a:off x="6548464" y="1207160"/>
            <a:ext cx="1187482" cy="4800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Keys/Token Management</a:t>
            </a:r>
          </a:p>
        </p:txBody>
      </p:sp>
      <p:pic>
        <p:nvPicPr>
          <p:cNvPr id="29" name="Picture 28" descr="clus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778" y="2356316"/>
            <a:ext cx="780203" cy="406029"/>
          </a:xfrm>
          <a:prstGeom prst="rect">
            <a:avLst/>
          </a:prstGeom>
        </p:spPr>
      </p:pic>
      <p:pic>
        <p:nvPicPr>
          <p:cNvPr id="30" name="Picture 29"/>
          <p:cNvPicPr>
            <a:picLocks noChangeAspect="1"/>
          </p:cNvPicPr>
          <p:nvPr/>
        </p:nvPicPr>
        <p:blipFill>
          <a:blip r:embed="rId4"/>
          <a:stretch>
            <a:fillRect/>
          </a:stretch>
        </p:blipFill>
        <p:spPr>
          <a:xfrm>
            <a:off x="8310779" y="2762202"/>
            <a:ext cx="805984" cy="302559"/>
          </a:xfrm>
          <a:prstGeom prst="rect">
            <a:avLst/>
          </a:prstGeom>
        </p:spPr>
      </p:pic>
      <p:pic>
        <p:nvPicPr>
          <p:cNvPr id="31"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8349" y="2113221"/>
            <a:ext cx="447939" cy="1693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nvGrpSpPr>
          <p:cNvPr id="32" name="Group 31"/>
          <p:cNvGrpSpPr/>
          <p:nvPr/>
        </p:nvGrpSpPr>
        <p:grpSpPr>
          <a:xfrm>
            <a:off x="1021539" y="3718930"/>
            <a:ext cx="6945626" cy="696623"/>
            <a:chOff x="732118" y="4064000"/>
            <a:chExt cx="7813582" cy="1110897"/>
          </a:xfrm>
        </p:grpSpPr>
        <p:sp>
          <p:nvSpPr>
            <p:cNvPr id="33" name="Rectangle 32"/>
            <p:cNvSpPr/>
            <p:nvPr/>
          </p:nvSpPr>
          <p:spPr>
            <a:xfrm>
              <a:off x="732118" y="4081259"/>
              <a:ext cx="7813582" cy="1093638"/>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34" name="TextBox 33"/>
            <p:cNvSpPr txBox="1"/>
            <p:nvPr/>
          </p:nvSpPr>
          <p:spPr>
            <a:xfrm>
              <a:off x="851647" y="4064000"/>
              <a:ext cx="3496236" cy="404917"/>
            </a:xfrm>
            <a:prstGeom prst="rect">
              <a:avLst/>
            </a:prstGeom>
            <a:noFill/>
          </p:spPr>
          <p:txBody>
            <a:bodyPr wrap="square" rtlCol="0">
              <a:spAutoFit/>
            </a:bodyPr>
            <a:lstStyle/>
            <a:p>
              <a:pPr>
                <a:buClr>
                  <a:schemeClr val="tx2"/>
                </a:buClr>
              </a:pPr>
              <a:r>
                <a:rPr lang="en-US" sz="1050" dirty="0">
                  <a:solidFill>
                    <a:srgbClr val="FFFFFF"/>
                  </a:solidFill>
                </a:rPr>
                <a:t>Threat Protection</a:t>
              </a:r>
            </a:p>
          </p:txBody>
        </p:sp>
        <p:sp>
          <p:nvSpPr>
            <p:cNvPr id="35" name="Rectangle 34"/>
            <p:cNvSpPr/>
            <p:nvPr/>
          </p:nvSpPr>
          <p:spPr>
            <a:xfrm>
              <a:off x="851646" y="4529800"/>
              <a:ext cx="1335875" cy="546819"/>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TLS</a:t>
              </a:r>
            </a:p>
          </p:txBody>
        </p:sp>
        <p:sp>
          <p:nvSpPr>
            <p:cNvPr id="36" name="Rectangle 35"/>
            <p:cNvSpPr/>
            <p:nvPr/>
          </p:nvSpPr>
          <p:spPr>
            <a:xfrm>
              <a:off x="2408285" y="4529803"/>
              <a:ext cx="1335875" cy="546819"/>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DDoS</a:t>
              </a:r>
            </a:p>
          </p:txBody>
        </p:sp>
        <p:sp>
          <p:nvSpPr>
            <p:cNvPr id="37" name="Rectangle 36"/>
            <p:cNvSpPr/>
            <p:nvPr/>
          </p:nvSpPr>
          <p:spPr>
            <a:xfrm>
              <a:off x="3964924" y="4529801"/>
              <a:ext cx="1335875" cy="546819"/>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Rate Limiting &amp; Quota</a:t>
              </a:r>
            </a:p>
          </p:txBody>
        </p:sp>
        <p:sp>
          <p:nvSpPr>
            <p:cNvPr id="38" name="Rectangle 37"/>
            <p:cNvSpPr/>
            <p:nvPr/>
          </p:nvSpPr>
          <p:spPr>
            <a:xfrm>
              <a:off x="5521564" y="4529801"/>
              <a:ext cx="1335875" cy="546819"/>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Payload Protection</a:t>
              </a:r>
            </a:p>
          </p:txBody>
        </p:sp>
        <p:sp>
          <p:nvSpPr>
            <p:cNvPr id="39" name="Rectangle 38"/>
            <p:cNvSpPr/>
            <p:nvPr/>
          </p:nvSpPr>
          <p:spPr>
            <a:xfrm>
              <a:off x="7078201" y="4530472"/>
              <a:ext cx="1335875" cy="546819"/>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rgbClr val="000000"/>
                  </a:solidFill>
                </a:rPr>
                <a:t>Analytics</a:t>
              </a:r>
            </a:p>
          </p:txBody>
        </p:sp>
      </p:grpSp>
      <p:sp>
        <p:nvSpPr>
          <p:cNvPr id="40" name="Rectangle 39"/>
          <p:cNvSpPr/>
          <p:nvPr/>
        </p:nvSpPr>
        <p:spPr>
          <a:xfrm>
            <a:off x="1021539" y="4466828"/>
            <a:ext cx="6942201" cy="253916"/>
          </a:xfrm>
          <a:prstGeom prst="rect">
            <a:avLst/>
          </a:prstGeom>
          <a:solidFill>
            <a:srgbClr val="686868"/>
          </a:solidFill>
        </p:spPr>
        <p:txBody>
          <a:bodyPr wrap="square" rtlCol="0">
            <a:spAutoFit/>
          </a:bodyPr>
          <a:lstStyle/>
          <a:p>
            <a:pPr>
              <a:buClr>
                <a:schemeClr val="tx2"/>
              </a:buClr>
            </a:pPr>
            <a:r>
              <a:rPr lang="en-US" sz="1050" dirty="0">
                <a:solidFill>
                  <a:srgbClr val="FFFFFF"/>
                </a:solidFill>
              </a:rPr>
              <a:t>  Compliance (SOC 2, PCI DSS, HIPAA) and Cloud Security</a:t>
            </a:r>
          </a:p>
        </p:txBody>
      </p:sp>
      <p:grpSp>
        <p:nvGrpSpPr>
          <p:cNvPr id="41" name="Group 40"/>
          <p:cNvGrpSpPr/>
          <p:nvPr/>
        </p:nvGrpSpPr>
        <p:grpSpPr>
          <a:xfrm>
            <a:off x="4764" y="986709"/>
            <a:ext cx="1006036" cy="793915"/>
            <a:chOff x="-363780" y="1123550"/>
            <a:chExt cx="1281650" cy="1347150"/>
          </a:xfrm>
        </p:grpSpPr>
        <p:pic>
          <p:nvPicPr>
            <p:cNvPr id="42" name="Picture 41"/>
            <p:cNvPicPr>
              <a:picLocks noChangeAspect="1"/>
            </p:cNvPicPr>
            <p:nvPr/>
          </p:nvPicPr>
          <p:blipFill>
            <a:blip r:embed="rId6"/>
            <a:stretch>
              <a:fillRect/>
            </a:stretch>
          </p:blipFill>
          <p:spPr>
            <a:xfrm>
              <a:off x="-98482" y="1123550"/>
              <a:ext cx="552735" cy="804820"/>
            </a:xfrm>
            <a:prstGeom prst="rect">
              <a:avLst/>
            </a:prstGeom>
          </p:spPr>
        </p:pic>
        <p:sp>
          <p:nvSpPr>
            <p:cNvPr id="43" name="Text Placeholder 2"/>
            <p:cNvSpPr txBox="1">
              <a:spLocks/>
            </p:cNvSpPr>
            <p:nvPr/>
          </p:nvSpPr>
          <p:spPr>
            <a:xfrm flipH="1">
              <a:off x="-363780" y="1992032"/>
              <a:ext cx="1281650" cy="478668"/>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S Maquette Pro Medium"/>
                </a:rPr>
                <a:t>Developers</a:t>
              </a:r>
            </a:p>
          </p:txBody>
        </p:sp>
      </p:grpSp>
      <p:grpSp>
        <p:nvGrpSpPr>
          <p:cNvPr id="44" name="Group 43"/>
          <p:cNvGrpSpPr/>
          <p:nvPr/>
        </p:nvGrpSpPr>
        <p:grpSpPr>
          <a:xfrm>
            <a:off x="76845" y="2343030"/>
            <a:ext cx="848240" cy="767446"/>
            <a:chOff x="72156" y="2740109"/>
            <a:chExt cx="849125" cy="1023261"/>
          </a:xfrm>
        </p:grpSpPr>
        <p:grpSp>
          <p:nvGrpSpPr>
            <p:cNvPr id="45" name="Group 44"/>
            <p:cNvGrpSpPr/>
            <p:nvPr/>
          </p:nvGrpSpPr>
          <p:grpSpPr>
            <a:xfrm flipH="1">
              <a:off x="208463" y="2740109"/>
              <a:ext cx="558751" cy="558897"/>
              <a:chOff x="2488405" y="1370011"/>
              <a:chExt cx="685800" cy="685799"/>
            </a:xfrm>
          </p:grpSpPr>
          <p:pic>
            <p:nvPicPr>
              <p:cNvPr id="47" name="Picture 46"/>
              <p:cNvPicPr>
                <a:picLocks noChangeAspect="1"/>
              </p:cNvPicPr>
              <p:nvPr/>
            </p:nvPicPr>
            <p:blipFill>
              <a:blip r:embed="rId7"/>
              <a:stretch>
                <a:fillRect/>
              </a:stretch>
            </p:blipFill>
            <p:spPr>
              <a:xfrm>
                <a:off x="2488405" y="1370011"/>
                <a:ext cx="685800" cy="685799"/>
              </a:xfrm>
              <a:prstGeom prst="rect">
                <a:avLst/>
              </a:prstGeom>
            </p:spPr>
          </p:pic>
          <p:pic>
            <p:nvPicPr>
              <p:cNvPr id="48" name="Picture 47"/>
              <p:cNvPicPr>
                <a:picLocks noChangeAspect="1"/>
              </p:cNvPicPr>
              <p:nvPr/>
            </p:nvPicPr>
            <p:blipFill>
              <a:blip r:embed="rId8"/>
              <a:stretch>
                <a:fillRect/>
              </a:stretch>
            </p:blipFill>
            <p:spPr>
              <a:xfrm flipH="1">
                <a:off x="2591970" y="1476018"/>
                <a:ext cx="478672" cy="473787"/>
              </a:xfrm>
              <a:prstGeom prst="rect">
                <a:avLst/>
              </a:prstGeom>
            </p:spPr>
          </p:pic>
        </p:grpSp>
        <p:sp>
          <p:nvSpPr>
            <p:cNvPr id="46" name="Text Placeholder 2"/>
            <p:cNvSpPr txBox="1">
              <a:spLocks/>
            </p:cNvSpPr>
            <p:nvPr/>
          </p:nvSpPr>
          <p:spPr>
            <a:xfrm flipH="1">
              <a:off x="72156" y="3351718"/>
              <a:ext cx="849125"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900" b="1" dirty="0">
                  <a:solidFill>
                    <a:srgbClr val="FF4300"/>
                  </a:solidFill>
                  <a:latin typeface="+mj-lt"/>
                  <a:cs typeface="ARS Maquette Pro Medium"/>
                </a:rPr>
                <a:t>Apps</a:t>
              </a:r>
            </a:p>
          </p:txBody>
        </p:sp>
      </p:grpSp>
      <p:cxnSp>
        <p:nvCxnSpPr>
          <p:cNvPr id="49" name="Straight Arrow Connector 48"/>
          <p:cNvCxnSpPr/>
          <p:nvPr/>
        </p:nvCxnSpPr>
        <p:spPr>
          <a:xfrm>
            <a:off x="655850" y="1406952"/>
            <a:ext cx="481244" cy="0"/>
          </a:xfrm>
          <a:prstGeom prst="straightConnector1">
            <a:avLst/>
          </a:prstGeom>
          <a:ln w="5715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7858366" y="1406952"/>
            <a:ext cx="481244" cy="0"/>
          </a:xfrm>
          <a:prstGeom prst="straightConnector1">
            <a:avLst/>
          </a:prstGeom>
          <a:ln w="5715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7858366" y="2559338"/>
            <a:ext cx="481244" cy="0"/>
          </a:xfrm>
          <a:prstGeom prst="straightConnector1">
            <a:avLst/>
          </a:prstGeom>
          <a:ln w="381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858367" y="2559339"/>
            <a:ext cx="452412" cy="339439"/>
          </a:xfrm>
          <a:prstGeom prst="straightConnector1">
            <a:avLst/>
          </a:prstGeom>
          <a:ln w="381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858367" y="2227281"/>
            <a:ext cx="452412" cy="339439"/>
          </a:xfrm>
          <a:prstGeom prst="straightConnector1">
            <a:avLst/>
          </a:prstGeom>
          <a:ln w="381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4" name="Text Placeholder 2"/>
          <p:cNvSpPr txBox="1">
            <a:spLocks/>
          </p:cNvSpPr>
          <p:nvPr/>
        </p:nvSpPr>
        <p:spPr>
          <a:xfrm flipH="1">
            <a:off x="7956424" y="1602518"/>
            <a:ext cx="1258775" cy="282093"/>
          </a:xfrm>
          <a:prstGeom prst="rect">
            <a:avLst/>
          </a:prstGeom>
        </p:spPr>
        <p:txBody>
          <a:bodyPr anchor="t">
            <a:normAutofit fontScale="70000" lnSpcReduction="2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S Maquette Pro Medium"/>
              </a:rPr>
              <a:t>IT Security /Architect</a:t>
            </a:r>
          </a:p>
        </p:txBody>
      </p:sp>
      <p:pic>
        <p:nvPicPr>
          <p:cNvPr id="56" name="Picture 55" descr="lock.png"/>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0">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618944" y="999629"/>
            <a:ext cx="309969" cy="232719"/>
          </a:xfrm>
          <a:prstGeom prst="rect">
            <a:avLst/>
          </a:prstGeom>
        </p:spPr>
      </p:pic>
      <p:pic>
        <p:nvPicPr>
          <p:cNvPr id="57" name="Picture 56" descr="perso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60582" y="918237"/>
            <a:ext cx="837754" cy="628970"/>
          </a:xfrm>
          <a:prstGeom prst="rect">
            <a:avLst/>
          </a:prstGeom>
        </p:spPr>
      </p:pic>
      <p:pic>
        <p:nvPicPr>
          <p:cNvPr id="58" name="Picture 57"/>
          <p:cNvPicPr>
            <a:picLocks noChangeAspect="1"/>
          </p:cNvPicPr>
          <p:nvPr/>
        </p:nvPicPr>
        <p:blipFill>
          <a:blip r:embed="rId12"/>
          <a:stretch>
            <a:fillRect/>
          </a:stretch>
        </p:blipFill>
        <p:spPr>
          <a:xfrm>
            <a:off x="3971756" y="3298000"/>
            <a:ext cx="319707" cy="240030"/>
          </a:xfrm>
          <a:prstGeom prst="rect">
            <a:avLst/>
          </a:prstGeom>
          <a:ln>
            <a:solidFill>
              <a:schemeClr val="accent2"/>
            </a:solidFill>
          </a:ln>
        </p:spPr>
      </p:pic>
      <p:sp>
        <p:nvSpPr>
          <p:cNvPr id="59" name="Rounded Rectangle 58"/>
          <p:cNvSpPr/>
          <p:nvPr/>
        </p:nvSpPr>
        <p:spPr>
          <a:xfrm>
            <a:off x="1289394" y="3227284"/>
            <a:ext cx="1237428" cy="362582"/>
          </a:xfrm>
          <a:prstGeom prst="roundRect">
            <a:avLst>
              <a:gd name="adj" fmla="val 7712"/>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900" dirty="0"/>
              <a:t>Key Store</a:t>
            </a:r>
          </a:p>
        </p:txBody>
      </p:sp>
      <p:sp>
        <p:nvSpPr>
          <p:cNvPr id="60" name="AutoShape 10"/>
          <p:cNvSpPr>
            <a:spLocks/>
          </p:cNvSpPr>
          <p:nvPr/>
        </p:nvSpPr>
        <p:spPr bwMode="auto">
          <a:xfrm>
            <a:off x="1341152" y="3276457"/>
            <a:ext cx="351093" cy="271099"/>
          </a:xfrm>
          <a:prstGeom prst="roundRect">
            <a:avLst>
              <a:gd name="adj" fmla="val 12273"/>
            </a:avLst>
          </a:prstGeom>
          <a:solidFill>
            <a:schemeClr val="tx1"/>
          </a:solidFill>
          <a:ln w="12700" cap="flat">
            <a:solidFill>
              <a:schemeClr val="bg1"/>
            </a:solidFill>
            <a:prstDash val="solid"/>
            <a:miter lim="800000"/>
            <a:headEnd type="none" w="med" len="med"/>
            <a:tailEnd type="none" w="med" len="med"/>
          </a:ln>
          <a:effectLst>
            <a:outerShdw blurRad="38100" dist="12699" dir="5400000" algn="ctr" rotWithShape="0">
              <a:srgbClr val="000000">
                <a:alpha val="25000"/>
              </a:srgbClr>
            </a:outerShdw>
          </a:effectLst>
        </p:spPr>
        <p:txBody>
          <a:bodyPr lIns="0" tIns="0" rIns="0" bIns="0"/>
          <a:lstStyle/>
          <a:p>
            <a:endParaRPr lang="en-US" sz="1050" dirty="0"/>
          </a:p>
        </p:txBody>
      </p:sp>
      <p:pic>
        <p:nvPicPr>
          <p:cNvPr id="62" name="Picture 82"/>
          <p:cNvPicPr>
            <a:picLocks noChangeAspect="1" noChangeArrowheads="1"/>
          </p:cNvPicPr>
          <p:nvPr/>
        </p:nvPicPr>
        <p:blipFill>
          <a:blip r:embed="rId13">
            <a:alphaModFix amt="75000"/>
            <a:extLst>
              <a:ext uri="{28A0092B-C50C-407E-A947-70E740481C1C}">
                <a14:useLocalDpi xmlns:a14="http://schemas.microsoft.com/office/drawing/2010/main" val="0"/>
              </a:ext>
            </a:extLst>
          </a:blip>
          <a:srcRect/>
          <a:stretch>
            <a:fillRect/>
          </a:stretch>
        </p:blipFill>
        <p:spPr bwMode="auto">
          <a:xfrm rot="20929126">
            <a:off x="1292950" y="3373792"/>
            <a:ext cx="331082" cy="191795"/>
          </a:xfrm>
          <a:prstGeom prst="rect">
            <a:avLst/>
          </a:prstGeom>
          <a:noFill/>
          <a:ln>
            <a:noFill/>
          </a:ln>
          <a:effectLst>
            <a:outerShdw blurRad="38100" dist="12699" dir="5400000" algn="ctr" rotWithShape="0">
              <a:srgbClr val="000000">
                <a:alpha val="15999"/>
              </a:srgbClr>
            </a:outerShdw>
          </a:effectLst>
          <a:extLst>
            <a:ext uri="{909E8E84-426E-40dd-AFC4-6F175D3DCCD1}">
              <a14:hiddenFill xmlns="" xmlns:a14="http://schemas.microsoft.com/office/drawing/2010/main">
                <a:solidFill>
                  <a:srgbClr val="FFFFFF">
                    <a:alpha val="75000"/>
                  </a:srgbClr>
                </a:solidFill>
              </a14:hiddenFill>
            </a:ext>
            <a:ext uri="{91240B29-F687-4f45-9708-019B960494DF}">
              <a14:hiddenLine xmlns="" xmlns:a14="http://schemas.microsoft.com/office/drawing/2010/main" w="12700" cap="flat">
                <a:solidFill>
                  <a:schemeClr val="tx1">
                    <a:alpha val="75000"/>
                  </a:schemeClr>
                </a:solidFill>
                <a:miter lim="800000"/>
                <a:headEnd/>
                <a:tailEnd/>
              </a14:hiddenLine>
            </a:ext>
          </a:extLst>
        </p:spPr>
      </p:pic>
      <p:pic>
        <p:nvPicPr>
          <p:cNvPr id="63" name="Picture 62"/>
          <p:cNvPicPr>
            <a:picLocks noChangeAspect="1"/>
          </p:cNvPicPr>
          <p:nvPr/>
        </p:nvPicPr>
        <p:blipFill>
          <a:blip r:embed="rId14"/>
          <a:stretch>
            <a:fillRect/>
          </a:stretch>
        </p:blipFill>
        <p:spPr>
          <a:xfrm>
            <a:off x="6608884" y="3291270"/>
            <a:ext cx="319707" cy="240030"/>
          </a:xfrm>
          <a:prstGeom prst="rect">
            <a:avLst/>
          </a:prstGeom>
        </p:spPr>
      </p:pic>
      <p:sp>
        <p:nvSpPr>
          <p:cNvPr id="64" name="Rectangle 63"/>
          <p:cNvSpPr/>
          <p:nvPr/>
        </p:nvSpPr>
        <p:spPr>
          <a:xfrm>
            <a:off x="3945628" y="2385417"/>
            <a:ext cx="1278827" cy="480059"/>
          </a:xfrm>
          <a:prstGeom prst="rect">
            <a:avLst/>
          </a:prstGeom>
        </p:spPr>
        <p:txBody>
          <a:bodyPr wrap="square" anchor="ctr" anchorCtr="0">
            <a:noAutofit/>
          </a:bodyPr>
          <a:lstStyle/>
          <a:p>
            <a:pPr algn="ctr"/>
            <a:r>
              <a:rPr lang="en-US" sz="900" b="1" dirty="0"/>
              <a:t>Policy </a:t>
            </a:r>
            <a:br>
              <a:rPr lang="en-US" sz="900" b="1" dirty="0"/>
            </a:br>
            <a:r>
              <a:rPr lang="en-US" sz="900" b="1" dirty="0"/>
              <a:t>Enforcement</a:t>
            </a:r>
            <a:endParaRPr lang="en-US" sz="1050" dirty="0"/>
          </a:p>
        </p:txBody>
      </p:sp>
      <p:cxnSp>
        <p:nvCxnSpPr>
          <p:cNvPr id="65" name="Straight Arrow Connector 64"/>
          <p:cNvCxnSpPr>
            <a:endCxn id="59" idx="0"/>
          </p:cNvCxnSpPr>
          <p:nvPr/>
        </p:nvCxnSpPr>
        <p:spPr>
          <a:xfrm>
            <a:off x="1908108" y="2884126"/>
            <a:ext cx="0" cy="343157"/>
          </a:xfrm>
          <a:prstGeom prst="straightConnector1">
            <a:avLst/>
          </a:prstGeom>
          <a:ln w="254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p:cNvCxnSpPr>
            <a:endCxn id="6" idx="1"/>
          </p:cNvCxnSpPr>
          <p:nvPr/>
        </p:nvCxnSpPr>
        <p:spPr>
          <a:xfrm rot="16200000" flipH="1">
            <a:off x="3291790" y="2812395"/>
            <a:ext cx="542599" cy="657485"/>
          </a:xfrm>
          <a:prstGeom prst="bentConnector2">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p:cNvCxnSpPr>
            <a:endCxn id="6" idx="3"/>
          </p:cNvCxnSpPr>
          <p:nvPr/>
        </p:nvCxnSpPr>
        <p:spPr>
          <a:xfrm rot="5400000">
            <a:off x="5339013" y="2836955"/>
            <a:ext cx="536112" cy="614853"/>
          </a:xfrm>
          <a:prstGeom prst="bentConnector2">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1" name="Picture 81"/>
          <p:cNvPicPr>
            <a:picLocks noChangeAspect="1" noChangeArrowheads="1"/>
          </p:cNvPicPr>
          <p:nvPr/>
        </p:nvPicPr>
        <p:blipFill>
          <a:blip r:embed="rId15" cstate="print">
            <a:alphaModFix amt="62000"/>
            <a:extLst>
              <a:ext uri="{28A0092B-C50C-407E-A947-70E740481C1C}">
                <a14:useLocalDpi xmlns:a14="http://schemas.microsoft.com/office/drawing/2010/main" val="0"/>
              </a:ext>
            </a:extLst>
          </a:blip>
          <a:srcRect/>
          <a:stretch>
            <a:fillRect/>
          </a:stretch>
        </p:blipFill>
        <p:spPr bwMode="auto">
          <a:xfrm rot="2700000">
            <a:off x="1533687" y="3267265"/>
            <a:ext cx="107017" cy="195254"/>
          </a:xfrm>
          <a:prstGeom prst="rect">
            <a:avLst/>
          </a:prstGeom>
          <a:noFill/>
          <a:ln>
            <a:noFill/>
          </a:ln>
          <a:effectLst>
            <a:outerShdw blurRad="38100" dist="12699" dir="5400000" algn="ctr" rotWithShape="0">
              <a:srgbClr val="000000">
                <a:alpha val="15999"/>
              </a:srgbClr>
            </a:outerShdw>
          </a:effectLst>
          <a:extLst>
            <a:ext uri="{909E8E84-426E-40dd-AFC4-6F175D3DCCD1}">
              <a14:hiddenFill xmlns="" xmlns:a14="http://schemas.microsoft.com/office/drawing/2010/main">
                <a:solidFill>
                  <a:srgbClr val="FFFFFF">
                    <a:alpha val="62000"/>
                  </a:srgbClr>
                </a:solidFill>
              </a14:hiddenFill>
            </a:ext>
            <a:ext uri="{91240B29-F687-4f45-9708-019B960494DF}">
              <a14:hiddenLine xmlns="" xmlns:a14="http://schemas.microsoft.com/office/drawing/2010/main" w="12700" cap="flat">
                <a:solidFill>
                  <a:schemeClr val="tx1">
                    <a:alpha val="62000"/>
                  </a:schemeClr>
                </a:solidFill>
                <a:miter lim="800000"/>
                <a:headEnd/>
                <a:tailEnd/>
              </a14:hiddenLine>
            </a:ext>
          </a:extLst>
        </p:spPr>
      </p:pic>
    </p:spTree>
    <p:extLst>
      <p:ext uri="{BB962C8B-B14F-4D97-AF65-F5344CB8AC3E}">
        <p14:creationId xmlns:p14="http://schemas.microsoft.com/office/powerpoint/2010/main" val="3069959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85669" y="861145"/>
            <a:ext cx="8786359" cy="2167382"/>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 name="Slide Number Placeholder 3"/>
          <p:cNvSpPr>
            <a:spLocks noGrp="1"/>
          </p:cNvSpPr>
          <p:nvPr>
            <p:ph type="sldNum" idx="12"/>
          </p:nvPr>
        </p:nvSpPr>
        <p:spPr>
          <a:prstGeom prst="rect">
            <a:avLst/>
          </a:prstGeom>
        </p:spPr>
        <p:txBody>
          <a:bodyPr/>
          <a:lstStyle/>
          <a:p>
            <a:fld id="{72EC1214-2C7B-1846-91C7-D93747619575}" type="slidenum">
              <a:rPr lang="en-US" smtClean="0"/>
              <a:t>27</a:t>
            </a:fld>
            <a:endParaRPr lang="en-US" dirty="0"/>
          </a:p>
        </p:txBody>
      </p:sp>
      <p:sp>
        <p:nvSpPr>
          <p:cNvPr id="13" name="Title 12"/>
          <p:cNvSpPr>
            <a:spLocks noGrp="1"/>
          </p:cNvSpPr>
          <p:nvPr>
            <p:ph type="title" idx="4294967295"/>
          </p:nvPr>
        </p:nvSpPr>
        <p:spPr>
          <a:xfrm>
            <a:off x="0" y="115653"/>
            <a:ext cx="8299450" cy="274638"/>
          </a:xfrm>
        </p:spPr>
        <p:txBody>
          <a:bodyPr>
            <a:normAutofit fontScale="90000"/>
          </a:bodyPr>
          <a:lstStyle/>
          <a:p>
            <a:r>
              <a:rPr lang="en-US" dirty="0"/>
              <a:t>Delivering a secure App and API infrastructure</a:t>
            </a:r>
          </a:p>
        </p:txBody>
      </p:sp>
      <p:sp>
        <p:nvSpPr>
          <p:cNvPr id="16" name="Rectangle 15"/>
          <p:cNvSpPr/>
          <p:nvPr/>
        </p:nvSpPr>
        <p:spPr>
          <a:xfrm>
            <a:off x="513980" y="647142"/>
            <a:ext cx="2682243" cy="620298"/>
          </a:xfrm>
          <a:prstGeom prst="rect">
            <a:avLst/>
          </a:prstGeom>
          <a:ln>
            <a:noFill/>
          </a:ln>
          <a:effectLst/>
        </p:spPr>
        <p:style>
          <a:lnRef idx="0">
            <a:scrgbClr r="0" g="0" b="0"/>
          </a:lnRef>
          <a:fillRef idx="0">
            <a:scrgbClr r="0" g="0" b="0"/>
          </a:fillRef>
          <a:effectRef idx="0">
            <a:scrgbClr r="0" g="0" b="0"/>
          </a:effectRef>
          <a:fontRef idx="minor">
            <a:schemeClr val="lt1"/>
          </a:fontRef>
        </p:style>
        <p:txBody>
          <a:bodyPr spcFirstLastPara="0" vert="horz" wrap="square" lIns="122682" tIns="70104" rIns="122682" bIns="70104" numCol="1" spcCol="1270" anchor="ctr" anchorCtr="0">
            <a:noAutofit/>
          </a:bodyPr>
          <a:lstStyle/>
          <a:p>
            <a:pPr algn="ctr" defTabSz="766763">
              <a:lnSpc>
                <a:spcPct val="90000"/>
              </a:lnSpc>
              <a:spcBef>
                <a:spcPct val="0"/>
              </a:spcBef>
              <a:spcAft>
                <a:spcPct val="35000"/>
              </a:spcAft>
            </a:pPr>
            <a:endParaRPr lang="en-US" sz="1500" kern="1200" dirty="0"/>
          </a:p>
        </p:txBody>
      </p:sp>
      <p:sp>
        <p:nvSpPr>
          <p:cNvPr id="28" name="Rectangle 27"/>
          <p:cNvSpPr/>
          <p:nvPr/>
        </p:nvSpPr>
        <p:spPr>
          <a:xfrm>
            <a:off x="3447093" y="645479"/>
            <a:ext cx="2610736" cy="620298"/>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22682" tIns="70104" rIns="122682" bIns="70104" numCol="1" spcCol="1270" anchor="ctr" anchorCtr="0">
            <a:noAutofit/>
          </a:bodyPr>
          <a:lstStyle/>
          <a:p>
            <a:pPr algn="ctr" defTabSz="766763">
              <a:lnSpc>
                <a:spcPct val="90000"/>
              </a:lnSpc>
              <a:spcBef>
                <a:spcPct val="0"/>
              </a:spcBef>
              <a:spcAft>
                <a:spcPct val="35000"/>
              </a:spcAft>
            </a:pPr>
            <a:endParaRPr lang="en-US" sz="1500" kern="1200" dirty="0"/>
          </a:p>
        </p:txBody>
      </p:sp>
      <p:grpSp>
        <p:nvGrpSpPr>
          <p:cNvPr id="3" name="Group 2"/>
          <p:cNvGrpSpPr/>
          <p:nvPr/>
        </p:nvGrpSpPr>
        <p:grpSpPr>
          <a:xfrm>
            <a:off x="185668" y="560376"/>
            <a:ext cx="8786358" cy="388152"/>
            <a:chOff x="108768" y="1012394"/>
            <a:chExt cx="8795520" cy="517536"/>
          </a:xfrm>
        </p:grpSpPr>
        <p:sp>
          <p:nvSpPr>
            <p:cNvPr id="21" name="Rectangle 20"/>
            <p:cNvSpPr/>
            <p:nvPr/>
          </p:nvSpPr>
          <p:spPr>
            <a:xfrm>
              <a:off x="108768" y="1025914"/>
              <a:ext cx="8795520" cy="409193"/>
            </a:xfrm>
            <a:prstGeom prst="rect">
              <a:avLst/>
            </a:prstGeom>
            <a:solidFill>
              <a:schemeClr val="tx2">
                <a:alpha val="90000"/>
              </a:schemeClr>
            </a:solidFill>
            <a:ln>
              <a:noFill/>
            </a:ln>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Rectangle 21"/>
            <p:cNvSpPr/>
            <p:nvPr/>
          </p:nvSpPr>
          <p:spPr>
            <a:xfrm>
              <a:off x="168684" y="1012394"/>
              <a:ext cx="8675688" cy="517536"/>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22682" tIns="70104" rIns="122682" bIns="70104" numCol="1" spcCol="1270" anchor="t" anchorCtr="0">
              <a:noAutofit/>
            </a:bodyPr>
            <a:lstStyle/>
            <a:p>
              <a:pPr algn="ctr" defTabSz="766763">
                <a:spcBef>
                  <a:spcPct val="0"/>
                </a:spcBef>
                <a:spcAft>
                  <a:spcPct val="35000"/>
                </a:spcAft>
              </a:pPr>
              <a:r>
                <a:rPr lang="en-US" sz="1050" kern="1200" dirty="0"/>
                <a:t>API Security</a:t>
              </a:r>
            </a:p>
          </p:txBody>
        </p:sp>
      </p:grpSp>
      <p:sp>
        <p:nvSpPr>
          <p:cNvPr id="38" name="Rectangle 37"/>
          <p:cNvSpPr/>
          <p:nvPr/>
        </p:nvSpPr>
        <p:spPr>
          <a:xfrm>
            <a:off x="4805363" y="916805"/>
            <a:ext cx="4166664" cy="15773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012" tIns="0" rIns="122682" bIns="138017" numCol="1" spcCol="1270" anchor="t" anchorCtr="0">
            <a:noAutofit/>
          </a:bodyPr>
          <a:lstStyle/>
          <a:p>
            <a:pPr lvl="1" defTabSz="766763">
              <a:spcBef>
                <a:spcPct val="0"/>
              </a:spcBef>
              <a:spcAft>
                <a:spcPct val="15000"/>
              </a:spcAft>
            </a:pPr>
            <a:r>
              <a:rPr lang="en-US" sz="1050" b="1" dirty="0"/>
              <a:t>API to Backend (Exposure)</a:t>
            </a:r>
          </a:p>
          <a:p>
            <a:pPr marL="171450" lvl="1" indent="-171450" defTabSz="766763">
              <a:spcBef>
                <a:spcPct val="0"/>
              </a:spcBef>
              <a:spcAft>
                <a:spcPct val="15000"/>
              </a:spcAft>
              <a:buFontTx/>
              <a:buChar char="••"/>
            </a:pPr>
            <a:r>
              <a:rPr lang="en-US" sz="1050" dirty="0"/>
              <a:t>Authentication (TLS, OAuth, SAML) </a:t>
            </a:r>
          </a:p>
          <a:p>
            <a:pPr marL="171450" lvl="1" indent="-171450" defTabSz="766763">
              <a:spcBef>
                <a:spcPct val="0"/>
              </a:spcBef>
              <a:spcAft>
                <a:spcPct val="15000"/>
              </a:spcAft>
              <a:buFontTx/>
              <a:buChar char="••"/>
            </a:pPr>
            <a:r>
              <a:rPr lang="en-US" sz="1050" dirty="0"/>
              <a:t>Two-way TLS</a:t>
            </a:r>
          </a:p>
          <a:p>
            <a:pPr marL="171450" lvl="1" indent="-171450" defTabSz="766763">
              <a:spcBef>
                <a:spcPct val="0"/>
              </a:spcBef>
              <a:spcAft>
                <a:spcPct val="15000"/>
              </a:spcAft>
              <a:buFontTx/>
              <a:buChar char="••"/>
            </a:pPr>
            <a:r>
              <a:rPr lang="en-US" sz="1050" dirty="0"/>
              <a:t>Delegated authentication (LDAP, AD)</a:t>
            </a:r>
          </a:p>
          <a:p>
            <a:pPr marL="171450" lvl="1" indent="-171450" defTabSz="766763">
              <a:spcBef>
                <a:spcPct val="0"/>
              </a:spcBef>
              <a:spcAft>
                <a:spcPct val="15000"/>
              </a:spcAft>
              <a:buFontTx/>
              <a:buChar char="••"/>
            </a:pPr>
            <a:r>
              <a:rPr lang="en-US" sz="1050" dirty="0"/>
              <a:t>Integration with custom identity providers</a:t>
            </a:r>
          </a:p>
          <a:p>
            <a:pPr marL="171450" lvl="1" indent="-171450" defTabSz="766763">
              <a:spcBef>
                <a:spcPct val="0"/>
              </a:spcBef>
              <a:spcAft>
                <a:spcPct val="15000"/>
              </a:spcAft>
              <a:buFontTx/>
              <a:buChar char="••"/>
            </a:pPr>
            <a:r>
              <a:rPr lang="en-US" sz="1050" dirty="0"/>
              <a:t>Fine grain authorization </a:t>
            </a:r>
          </a:p>
          <a:p>
            <a:pPr marL="171450" lvl="1" indent="-171450" defTabSz="766763">
              <a:spcBef>
                <a:spcPct val="0"/>
              </a:spcBef>
              <a:spcAft>
                <a:spcPct val="15000"/>
              </a:spcAft>
              <a:buFontTx/>
              <a:buChar char="••"/>
            </a:pPr>
            <a:r>
              <a:rPr lang="en-US" sz="1050" dirty="0"/>
              <a:t>Logging and auditing</a:t>
            </a:r>
          </a:p>
        </p:txBody>
      </p:sp>
      <p:sp>
        <p:nvSpPr>
          <p:cNvPr id="40" name="Rectangle 39"/>
          <p:cNvSpPr/>
          <p:nvPr/>
        </p:nvSpPr>
        <p:spPr>
          <a:xfrm>
            <a:off x="299033" y="916805"/>
            <a:ext cx="4052411" cy="1577340"/>
          </a:xfrm>
          <a:prstGeom prst="rect">
            <a:avLst/>
          </a:prstGeom>
          <a:no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tIns="0" anchor="t"/>
          <a:lstStyle/>
          <a:p>
            <a:r>
              <a:rPr lang="en-US" sz="1050" b="1" dirty="0"/>
              <a:t>App to API (Consumption)</a:t>
            </a:r>
          </a:p>
          <a:p>
            <a:pPr marL="171450" lvl="1" indent="-171450" defTabSz="766763">
              <a:spcBef>
                <a:spcPct val="0"/>
              </a:spcBef>
              <a:spcAft>
                <a:spcPct val="15000"/>
              </a:spcAft>
              <a:buFontTx/>
              <a:buChar char="••"/>
            </a:pPr>
            <a:r>
              <a:rPr lang="en-US" sz="1050" dirty="0"/>
              <a:t>Authentication (TLS, OAuth, API key)</a:t>
            </a:r>
          </a:p>
          <a:p>
            <a:pPr marL="171450" lvl="1" indent="-171450" defTabSz="766763">
              <a:spcBef>
                <a:spcPct val="0"/>
              </a:spcBef>
              <a:spcAft>
                <a:spcPct val="15000"/>
              </a:spcAft>
              <a:buFontTx/>
              <a:buChar char="••"/>
            </a:pPr>
            <a:r>
              <a:rPr lang="en-US" sz="1050" dirty="0"/>
              <a:t>API key and token management</a:t>
            </a:r>
          </a:p>
          <a:p>
            <a:pPr marL="171450" lvl="1" indent="-171450" defTabSz="766763">
              <a:spcBef>
                <a:spcPct val="0"/>
              </a:spcBef>
              <a:spcAft>
                <a:spcPct val="15000"/>
              </a:spcAft>
              <a:buFontTx/>
              <a:buChar char="••"/>
            </a:pPr>
            <a:r>
              <a:rPr lang="en-US" sz="1050" dirty="0"/>
              <a:t>Two-way TLS</a:t>
            </a:r>
          </a:p>
          <a:p>
            <a:pPr marL="171450" lvl="1" indent="-171450" defTabSz="766763">
              <a:spcBef>
                <a:spcPct val="0"/>
              </a:spcBef>
              <a:spcAft>
                <a:spcPct val="15000"/>
              </a:spcAft>
              <a:buFontTx/>
              <a:buChar char="••"/>
            </a:pPr>
            <a:r>
              <a:rPr lang="en-US" sz="1050" dirty="0"/>
              <a:t>Authorization (permission management)</a:t>
            </a:r>
          </a:p>
          <a:p>
            <a:pPr marL="171450" lvl="1" indent="-171450" defTabSz="766763">
              <a:spcBef>
                <a:spcPct val="0"/>
              </a:spcBef>
              <a:spcAft>
                <a:spcPct val="15000"/>
              </a:spcAft>
              <a:buFontTx/>
              <a:buChar char="••"/>
            </a:pPr>
            <a:r>
              <a:rPr lang="en-US" sz="1050" dirty="0"/>
              <a:t>Runtime policy</a:t>
            </a:r>
          </a:p>
          <a:p>
            <a:pPr marL="171450" lvl="1" indent="-171450" defTabSz="766763">
              <a:spcBef>
                <a:spcPct val="0"/>
              </a:spcBef>
              <a:spcAft>
                <a:spcPct val="15000"/>
              </a:spcAft>
              <a:buFontTx/>
              <a:buChar char="••"/>
            </a:pPr>
            <a:r>
              <a:rPr lang="en-US" sz="1050" dirty="0"/>
              <a:t>SLA enforcement</a:t>
            </a:r>
          </a:p>
          <a:p>
            <a:pPr marL="171450" lvl="1" indent="-171450" defTabSz="766763">
              <a:spcBef>
                <a:spcPct val="0"/>
              </a:spcBef>
              <a:spcAft>
                <a:spcPct val="15000"/>
              </a:spcAft>
              <a:buFontTx/>
              <a:buChar char="••"/>
            </a:pPr>
            <a:r>
              <a:rPr lang="en-US" sz="1050" dirty="0"/>
              <a:t>Logging and auditing</a:t>
            </a:r>
          </a:p>
          <a:p>
            <a:endParaRPr lang="en-US" sz="1200" dirty="0"/>
          </a:p>
        </p:txBody>
      </p:sp>
      <p:sp>
        <p:nvSpPr>
          <p:cNvPr id="41" name="Rectangle 40"/>
          <p:cNvSpPr/>
          <p:nvPr/>
        </p:nvSpPr>
        <p:spPr>
          <a:xfrm>
            <a:off x="185669" y="898256"/>
            <a:ext cx="4165775" cy="16491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012" tIns="92012" rIns="122682" bIns="138017" numCol="1" spcCol="1270" anchor="t" anchorCtr="0">
            <a:noAutofit/>
          </a:bodyPr>
          <a:lstStyle/>
          <a:p>
            <a:pPr marL="171450" lvl="1" indent="-171450" defTabSz="766763">
              <a:lnSpc>
                <a:spcPct val="90000"/>
              </a:lnSpc>
              <a:spcBef>
                <a:spcPct val="0"/>
              </a:spcBef>
              <a:spcAft>
                <a:spcPct val="15000"/>
              </a:spcAft>
              <a:buFontTx/>
              <a:buChar char="••"/>
            </a:pPr>
            <a:endParaRPr lang="en-US" sz="1200" kern="1200" dirty="0"/>
          </a:p>
        </p:txBody>
      </p:sp>
      <p:grpSp>
        <p:nvGrpSpPr>
          <p:cNvPr id="2" name="Group 1"/>
          <p:cNvGrpSpPr/>
          <p:nvPr/>
        </p:nvGrpSpPr>
        <p:grpSpPr>
          <a:xfrm>
            <a:off x="179325" y="3153768"/>
            <a:ext cx="2906320" cy="1495133"/>
            <a:chOff x="174744" y="4437260"/>
            <a:chExt cx="2909350" cy="1993510"/>
          </a:xfrm>
        </p:grpSpPr>
        <p:sp>
          <p:nvSpPr>
            <p:cNvPr id="15" name="Rectangle 14"/>
            <p:cNvSpPr/>
            <p:nvPr/>
          </p:nvSpPr>
          <p:spPr>
            <a:xfrm>
              <a:off x="174744" y="4437260"/>
              <a:ext cx="2909350" cy="640080"/>
            </a:xfrm>
            <a:prstGeom prst="rect">
              <a:avLst/>
            </a:prstGeom>
            <a:solidFill>
              <a:schemeClr val="tx2">
                <a:alpha val="90000"/>
              </a:schemeClr>
            </a:solidFill>
            <a:ln>
              <a:noFill/>
            </a:ln>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lstStyle/>
            <a:p>
              <a:pPr algn="ctr" defTabSz="766763">
                <a:lnSpc>
                  <a:spcPct val="90000"/>
                </a:lnSpc>
                <a:spcBef>
                  <a:spcPct val="0"/>
                </a:spcBef>
                <a:spcAft>
                  <a:spcPct val="35000"/>
                </a:spcAft>
              </a:pPr>
              <a:r>
                <a:rPr lang="en-US" sz="1050" dirty="0"/>
                <a:t>Threat Protection</a:t>
              </a:r>
            </a:p>
          </p:txBody>
        </p:sp>
        <p:sp>
          <p:nvSpPr>
            <p:cNvPr id="43" name="Rectangle 42"/>
            <p:cNvSpPr/>
            <p:nvPr/>
          </p:nvSpPr>
          <p:spPr>
            <a:xfrm>
              <a:off x="174744" y="5109306"/>
              <a:ext cx="2909350" cy="1321464"/>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171450" lvl="1" indent="-171450" defTabSz="766763">
                <a:spcBef>
                  <a:spcPct val="0"/>
                </a:spcBef>
                <a:spcAft>
                  <a:spcPct val="15000"/>
                </a:spcAft>
                <a:buChar char="••"/>
              </a:pPr>
              <a:r>
                <a:rPr lang="en-US" sz="1050" dirty="0"/>
                <a:t>XML/JSON Poisoning/Injection </a:t>
              </a:r>
            </a:p>
            <a:p>
              <a:pPr marL="171450" lvl="1" indent="-171450" defTabSz="766763">
                <a:spcBef>
                  <a:spcPct val="0"/>
                </a:spcBef>
                <a:spcAft>
                  <a:spcPct val="15000"/>
                </a:spcAft>
                <a:buChar char="••"/>
              </a:pPr>
              <a:r>
                <a:rPr lang="en-US" sz="1050" dirty="0"/>
                <a:t>SQL Injection</a:t>
              </a:r>
            </a:p>
            <a:p>
              <a:pPr marL="171450" lvl="1" indent="-171450" defTabSz="766763">
                <a:spcBef>
                  <a:spcPct val="0"/>
                </a:spcBef>
                <a:spcAft>
                  <a:spcPct val="15000"/>
                </a:spcAft>
                <a:buChar char="••"/>
              </a:pPr>
              <a:r>
                <a:rPr lang="en-US" sz="1050" dirty="0"/>
                <a:t>DDoS/App-DoS Attacks</a:t>
              </a:r>
            </a:p>
            <a:p>
              <a:pPr marL="171450" lvl="1" indent="-171450" defTabSz="766763">
                <a:spcBef>
                  <a:spcPct val="0"/>
                </a:spcBef>
                <a:spcAft>
                  <a:spcPct val="15000"/>
                </a:spcAft>
                <a:buChar char="••"/>
              </a:pPr>
              <a:r>
                <a:rPr lang="en-US" sz="1050" dirty="0"/>
                <a:t>Quota/Spike Arrest</a:t>
              </a:r>
            </a:p>
            <a:p>
              <a:pPr marL="171450" lvl="1" indent="-171450" defTabSz="766763">
                <a:spcBef>
                  <a:spcPct val="0"/>
                </a:spcBef>
                <a:spcAft>
                  <a:spcPct val="15000"/>
                </a:spcAft>
                <a:buFontTx/>
                <a:buChar char="••"/>
              </a:pPr>
              <a:r>
                <a:rPr lang="en-US" sz="1050" dirty="0"/>
                <a:t>IP based access restrictions</a:t>
              </a:r>
            </a:p>
          </p:txBody>
        </p:sp>
      </p:grpSp>
      <p:grpSp>
        <p:nvGrpSpPr>
          <p:cNvPr id="5" name="Group 4"/>
          <p:cNvGrpSpPr/>
          <p:nvPr/>
        </p:nvGrpSpPr>
        <p:grpSpPr>
          <a:xfrm>
            <a:off x="3221991" y="3153768"/>
            <a:ext cx="2384081" cy="1615947"/>
            <a:chOff x="3251174" y="4437260"/>
            <a:chExt cx="2340377" cy="2154596"/>
          </a:xfrm>
        </p:grpSpPr>
        <p:sp>
          <p:nvSpPr>
            <p:cNvPr id="44" name="Rectangle 43"/>
            <p:cNvSpPr/>
            <p:nvPr/>
          </p:nvSpPr>
          <p:spPr>
            <a:xfrm>
              <a:off x="3251174" y="4437260"/>
              <a:ext cx="2318870" cy="640080"/>
            </a:xfrm>
            <a:prstGeom prst="rect">
              <a:avLst/>
            </a:prstGeom>
            <a:solidFill>
              <a:schemeClr val="tx2">
                <a:alpha val="90000"/>
              </a:schemeClr>
            </a:solidFill>
            <a:ln>
              <a:noFill/>
            </a:ln>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7" name="Rectangle 46"/>
            <p:cNvSpPr/>
            <p:nvPr/>
          </p:nvSpPr>
          <p:spPr>
            <a:xfrm>
              <a:off x="3251174" y="5087063"/>
              <a:ext cx="2318870" cy="1319411"/>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8" name="Rectangle 47"/>
            <p:cNvSpPr/>
            <p:nvPr/>
          </p:nvSpPr>
          <p:spPr>
            <a:xfrm>
              <a:off x="3251174" y="5087063"/>
              <a:ext cx="2318870" cy="15047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012" tIns="92012" rIns="122682" bIns="138017" numCol="1" spcCol="1270" anchor="t" anchorCtr="0">
              <a:noAutofit/>
            </a:bodyPr>
            <a:lstStyle/>
            <a:p>
              <a:pPr marL="171450" lvl="1" indent="-171450" defTabSz="766763">
                <a:lnSpc>
                  <a:spcPct val="90000"/>
                </a:lnSpc>
                <a:spcBef>
                  <a:spcPct val="0"/>
                </a:spcBef>
                <a:spcAft>
                  <a:spcPct val="15000"/>
                </a:spcAft>
                <a:buChar char="••"/>
              </a:pPr>
              <a:endParaRPr lang="en-US" sz="1050" kern="1200" dirty="0"/>
            </a:p>
          </p:txBody>
        </p:sp>
        <p:sp>
          <p:nvSpPr>
            <p:cNvPr id="45" name="Rectangle 44"/>
            <p:cNvSpPr/>
            <p:nvPr/>
          </p:nvSpPr>
          <p:spPr>
            <a:xfrm>
              <a:off x="3272681" y="4437260"/>
              <a:ext cx="2318870" cy="64008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22682" tIns="70104" rIns="122682" bIns="70104" numCol="1" spcCol="1270" anchor="ctr" anchorCtr="0">
              <a:noAutofit/>
            </a:bodyPr>
            <a:lstStyle/>
            <a:p>
              <a:pPr algn="ctr" defTabSz="766763">
                <a:lnSpc>
                  <a:spcPct val="90000"/>
                </a:lnSpc>
                <a:spcBef>
                  <a:spcPct val="0"/>
                </a:spcBef>
                <a:spcAft>
                  <a:spcPct val="35000"/>
                </a:spcAft>
              </a:pPr>
              <a:r>
                <a:rPr lang="en-US" sz="1050" kern="1200" dirty="0"/>
                <a:t>Identity</a:t>
              </a:r>
            </a:p>
          </p:txBody>
        </p:sp>
        <p:sp>
          <p:nvSpPr>
            <p:cNvPr id="49" name="Rectangle 48"/>
            <p:cNvSpPr/>
            <p:nvPr/>
          </p:nvSpPr>
          <p:spPr>
            <a:xfrm>
              <a:off x="3272681" y="5109307"/>
              <a:ext cx="2318870" cy="1081835"/>
            </a:xfrm>
            <a:prstGeom prst="rect">
              <a:avLst/>
            </a:prstGeom>
          </p:spPr>
          <p:txBody>
            <a:bodyPr wrap="square">
              <a:spAutoFit/>
            </a:bodyPr>
            <a:lstStyle/>
            <a:p>
              <a:pPr marL="171450" lvl="1" indent="-171450" defTabSz="766763">
                <a:spcAft>
                  <a:spcPct val="15000"/>
                </a:spcAft>
                <a:buChar char="••"/>
              </a:pPr>
              <a:r>
                <a:rPr lang="en-US" sz="1050" dirty="0"/>
                <a:t>User provisioning</a:t>
              </a:r>
            </a:p>
            <a:p>
              <a:pPr marL="171450" lvl="1" indent="-171450" defTabSz="766763">
                <a:spcAft>
                  <a:spcPct val="15000"/>
                </a:spcAft>
                <a:buChar char="••"/>
              </a:pPr>
              <a:r>
                <a:rPr lang="en-US" sz="1050" dirty="0"/>
                <a:t>RBAC management</a:t>
              </a:r>
            </a:p>
            <a:p>
              <a:pPr marL="171450" lvl="1" indent="-171450" defTabSz="766763">
                <a:spcAft>
                  <a:spcPct val="15000"/>
                </a:spcAft>
                <a:buChar char="••"/>
              </a:pPr>
              <a:r>
                <a:rPr lang="en-US" sz="1050" dirty="0"/>
                <a:t>Groups</a:t>
              </a:r>
            </a:p>
            <a:p>
              <a:pPr marL="171450" lvl="1" indent="-171450" defTabSz="766763">
                <a:spcAft>
                  <a:spcPct val="15000"/>
                </a:spcAft>
                <a:buChar char="••"/>
              </a:pPr>
              <a:r>
                <a:rPr lang="en-US" sz="1050" dirty="0"/>
                <a:t>Identity provider</a:t>
              </a:r>
            </a:p>
          </p:txBody>
        </p:sp>
      </p:grpSp>
      <p:grpSp>
        <p:nvGrpSpPr>
          <p:cNvPr id="6" name="Group 5"/>
          <p:cNvGrpSpPr/>
          <p:nvPr/>
        </p:nvGrpSpPr>
        <p:grpSpPr>
          <a:xfrm>
            <a:off x="5742417" y="3153769"/>
            <a:ext cx="3223266" cy="1495133"/>
            <a:chOff x="5934904" y="4437260"/>
            <a:chExt cx="3035360" cy="1993511"/>
          </a:xfrm>
        </p:grpSpPr>
        <p:sp>
          <p:nvSpPr>
            <p:cNvPr id="27" name="Rectangle 26"/>
            <p:cNvSpPr/>
            <p:nvPr/>
          </p:nvSpPr>
          <p:spPr>
            <a:xfrm>
              <a:off x="5934904" y="4437260"/>
              <a:ext cx="3035360" cy="640080"/>
            </a:xfrm>
            <a:prstGeom prst="rect">
              <a:avLst/>
            </a:prstGeom>
            <a:solidFill>
              <a:schemeClr val="tx2">
                <a:alpha val="90000"/>
              </a:schemeClr>
            </a:solidFill>
            <a:ln>
              <a:noFill/>
            </a:ln>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lstStyle/>
            <a:p>
              <a:pPr algn="ctr"/>
              <a:r>
                <a:rPr lang="en-US" sz="1050" dirty="0"/>
                <a:t>Infrastructure Security and Compliance</a:t>
              </a:r>
            </a:p>
          </p:txBody>
        </p:sp>
        <p:sp>
          <p:nvSpPr>
            <p:cNvPr id="51" name="Rectangle 50"/>
            <p:cNvSpPr/>
            <p:nvPr/>
          </p:nvSpPr>
          <p:spPr>
            <a:xfrm>
              <a:off x="5934904" y="5111360"/>
              <a:ext cx="3035360" cy="1319411"/>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123825" lvl="1" indent="-123825" defTabSz="766763">
                <a:spcBef>
                  <a:spcPct val="0"/>
                </a:spcBef>
                <a:spcAft>
                  <a:spcPct val="15000"/>
                </a:spcAft>
                <a:buFont typeface="Arial"/>
                <a:buChar char="•"/>
              </a:pPr>
              <a:r>
                <a:rPr lang="en-US" sz="1050" dirty="0"/>
                <a:t>Cloud or on-premise</a:t>
              </a:r>
            </a:p>
            <a:p>
              <a:pPr marL="123825" lvl="1" indent="-123825" defTabSz="766763">
                <a:spcBef>
                  <a:spcPct val="0"/>
                </a:spcBef>
                <a:spcAft>
                  <a:spcPct val="15000"/>
                </a:spcAft>
                <a:buFontTx/>
                <a:buChar char="••"/>
              </a:pPr>
              <a:r>
                <a:rPr lang="en-US" sz="1050" dirty="0"/>
                <a:t>Cloud-based security (AWS + other)</a:t>
              </a:r>
            </a:p>
            <a:p>
              <a:pPr marL="123825" lvl="1" indent="-123825" defTabSz="766763">
                <a:spcBef>
                  <a:spcPct val="0"/>
                </a:spcBef>
                <a:spcAft>
                  <a:spcPct val="15000"/>
                </a:spcAft>
                <a:buFontTx/>
                <a:buChar char="••"/>
              </a:pPr>
              <a:r>
                <a:rPr lang="en-US" sz="1050" dirty="0"/>
                <a:t>SOC 2, PCI-DSS, HIPAA</a:t>
              </a:r>
            </a:p>
            <a:p>
              <a:pPr marL="123825" lvl="1" indent="-123825" defTabSz="766763">
                <a:spcBef>
                  <a:spcPct val="0"/>
                </a:spcBef>
                <a:spcAft>
                  <a:spcPct val="15000"/>
                </a:spcAft>
                <a:buChar char="••"/>
              </a:pPr>
              <a:r>
                <a:rPr lang="en-US" sz="1050" dirty="0"/>
                <a:t>24 x 7 organizational support</a:t>
              </a:r>
            </a:p>
          </p:txBody>
        </p:sp>
      </p:grpSp>
      <p:grpSp>
        <p:nvGrpSpPr>
          <p:cNvPr id="34" name="Group 33"/>
          <p:cNvGrpSpPr/>
          <p:nvPr/>
        </p:nvGrpSpPr>
        <p:grpSpPr>
          <a:xfrm>
            <a:off x="1627667" y="2361082"/>
            <a:ext cx="5902361" cy="281178"/>
            <a:chOff x="108768" y="1012394"/>
            <a:chExt cx="8795520" cy="422713"/>
          </a:xfrm>
        </p:grpSpPr>
        <p:sp>
          <p:nvSpPr>
            <p:cNvPr id="35" name="Rectangle 34"/>
            <p:cNvSpPr/>
            <p:nvPr/>
          </p:nvSpPr>
          <p:spPr>
            <a:xfrm>
              <a:off x="108768" y="1025914"/>
              <a:ext cx="8795520" cy="409193"/>
            </a:xfrm>
            <a:prstGeom prst="rect">
              <a:avLst/>
            </a:prstGeom>
            <a:solidFill>
              <a:schemeClr val="accent2">
                <a:alpha val="90000"/>
              </a:schemeClr>
            </a:solidFill>
            <a:ln>
              <a:noFill/>
            </a:ln>
            <a:effectLst/>
          </p:spPr>
          <p:style>
            <a:lnRef idx="1">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Rectangle 41"/>
            <p:cNvSpPr/>
            <p:nvPr/>
          </p:nvSpPr>
          <p:spPr>
            <a:xfrm>
              <a:off x="168684" y="1012394"/>
              <a:ext cx="8675688" cy="407152"/>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22682" tIns="70104" rIns="122682" bIns="70104" numCol="1" spcCol="1270" anchor="t" anchorCtr="0">
              <a:noAutofit/>
            </a:bodyPr>
            <a:lstStyle/>
            <a:p>
              <a:pPr algn="ctr" defTabSz="766763">
                <a:spcBef>
                  <a:spcPct val="0"/>
                </a:spcBef>
                <a:spcAft>
                  <a:spcPct val="35000"/>
                </a:spcAft>
              </a:pPr>
              <a:r>
                <a:rPr lang="en-US" sz="1200" kern="1200" dirty="0"/>
                <a:t>Analytics</a:t>
              </a:r>
            </a:p>
          </p:txBody>
        </p:sp>
      </p:grpSp>
      <p:sp>
        <p:nvSpPr>
          <p:cNvPr id="55" name="Rectangle 54"/>
          <p:cNvSpPr/>
          <p:nvPr/>
        </p:nvSpPr>
        <p:spPr>
          <a:xfrm>
            <a:off x="1667874" y="2639472"/>
            <a:ext cx="5758199" cy="432344"/>
          </a:xfrm>
          <a:prstGeom prst="rect">
            <a:avLst/>
          </a:prstGeom>
          <a:no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214313" indent="-214313">
              <a:buFont typeface="Arial"/>
              <a:buChar char="•"/>
            </a:pPr>
            <a:r>
              <a:rPr lang="en-US" sz="1050" dirty="0"/>
              <a:t>Security reports</a:t>
            </a:r>
          </a:p>
          <a:p>
            <a:pPr marL="214313" indent="-214313">
              <a:buFont typeface="Arial"/>
              <a:buChar char="•"/>
            </a:pPr>
            <a:r>
              <a:rPr lang="en-US" sz="1050" dirty="0"/>
              <a:t>Run time detection reports (volume based, traffic properties)</a:t>
            </a:r>
            <a:endParaRPr lang="en-US" sz="1200" dirty="0"/>
          </a:p>
        </p:txBody>
      </p:sp>
    </p:spTree>
    <p:extLst>
      <p:ext uri="{BB962C8B-B14F-4D97-AF65-F5344CB8AC3E}">
        <p14:creationId xmlns:p14="http://schemas.microsoft.com/office/powerpoint/2010/main" val="3656065818"/>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Concepts</a:t>
            </a:r>
          </a:p>
        </p:txBody>
      </p:sp>
      <p:sp>
        <p:nvSpPr>
          <p:cNvPr id="2" name="Subtitle 1">
            <a:extLst>
              <a:ext uri="{FF2B5EF4-FFF2-40B4-BE49-F238E27FC236}">
                <a16:creationId xmlns:a16="http://schemas.microsoft.com/office/drawing/2014/main" id="{D38229C9-55F1-4444-A10F-D46D2A3AFC37}"/>
              </a:ext>
            </a:extLst>
          </p:cNvPr>
          <p:cNvSpPr>
            <a:spLocks noGrp="1"/>
          </p:cNvSpPr>
          <p:nvPr>
            <p:ph type="subTitle" idx="1"/>
          </p:nvPr>
        </p:nvSpPr>
        <p:spPr/>
        <p:txBody>
          <a:bodyPr/>
          <a:lstStyle/>
          <a:p>
            <a:r>
              <a:rPr lang="en-US" dirty="0"/>
              <a:t>Apigee Overview</a:t>
            </a:r>
          </a:p>
        </p:txBody>
      </p:sp>
    </p:spTree>
    <p:extLst>
      <p:ext uri="{BB962C8B-B14F-4D97-AF65-F5344CB8AC3E}">
        <p14:creationId xmlns:p14="http://schemas.microsoft.com/office/powerpoint/2010/main" val="1178855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a:off x="2090769" y="2651578"/>
            <a:ext cx="4928063" cy="1915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Elbow Connector 80"/>
          <p:cNvCxnSpPr/>
          <p:nvPr/>
        </p:nvCxnSpPr>
        <p:spPr>
          <a:xfrm flipH="1">
            <a:off x="1690796" y="3994860"/>
            <a:ext cx="407727"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2" name="Title 1"/>
          <p:cNvSpPr>
            <a:spLocks noGrp="1"/>
          </p:cNvSpPr>
          <p:nvPr>
            <p:ph type="title" idx="4294967295"/>
          </p:nvPr>
        </p:nvSpPr>
        <p:spPr>
          <a:xfrm>
            <a:off x="0" y="198438"/>
            <a:ext cx="7797800" cy="506412"/>
          </a:xfrm>
        </p:spPr>
        <p:txBody>
          <a:bodyPr/>
          <a:lstStyle/>
          <a:p>
            <a:r>
              <a:rPr lang="en-US" dirty="0"/>
              <a:t>Apigee concepts in a nutshell</a:t>
            </a:r>
          </a:p>
        </p:txBody>
      </p:sp>
      <p:grpSp>
        <p:nvGrpSpPr>
          <p:cNvPr id="6" name="Group 5"/>
          <p:cNvGrpSpPr/>
          <p:nvPr/>
        </p:nvGrpSpPr>
        <p:grpSpPr>
          <a:xfrm>
            <a:off x="7342753" y="1411683"/>
            <a:ext cx="1497889" cy="822436"/>
            <a:chOff x="2678658" y="5133998"/>
            <a:chExt cx="1499451" cy="1096581"/>
          </a:xfrm>
        </p:grpSpPr>
        <p:grpSp>
          <p:nvGrpSpPr>
            <p:cNvPr id="38" name="Group 37"/>
            <p:cNvGrpSpPr/>
            <p:nvPr/>
          </p:nvGrpSpPr>
          <p:grpSpPr>
            <a:xfrm>
              <a:off x="2678658" y="5271577"/>
              <a:ext cx="1499451" cy="959002"/>
              <a:chOff x="2354932" y="5271577"/>
              <a:chExt cx="1499451" cy="959002"/>
            </a:xfrm>
          </p:grpSpPr>
          <p:pic>
            <p:nvPicPr>
              <p:cNvPr id="35" name="Picture 34"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932" y="5271577"/>
                <a:ext cx="674182" cy="780150"/>
              </a:xfrm>
              <a:prstGeom prst="rect">
                <a:avLst/>
              </a:prstGeom>
            </p:spPr>
          </p:pic>
          <p:pic>
            <p:nvPicPr>
              <p:cNvPr id="36" name="Picture 35" descr="db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628" y="5365807"/>
                <a:ext cx="750797" cy="768976"/>
              </a:xfrm>
              <a:prstGeom prst="rect">
                <a:avLst/>
              </a:prstGeom>
            </p:spPr>
          </p:pic>
          <p:pic>
            <p:nvPicPr>
              <p:cNvPr id="37" name="Picture 36"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201" y="5450429"/>
                <a:ext cx="674182" cy="780150"/>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4767" y="5133998"/>
              <a:ext cx="537001" cy="537281"/>
            </a:xfrm>
            <a:prstGeom prst="rect">
              <a:avLst/>
            </a:prstGeom>
          </p:spPr>
        </p:pic>
      </p:grpSp>
      <p:grpSp>
        <p:nvGrpSpPr>
          <p:cNvPr id="5" name="Group 4"/>
          <p:cNvGrpSpPr/>
          <p:nvPr/>
        </p:nvGrpSpPr>
        <p:grpSpPr>
          <a:xfrm>
            <a:off x="7307709" y="2980273"/>
            <a:ext cx="1532932" cy="859076"/>
            <a:chOff x="4900361" y="5122500"/>
            <a:chExt cx="1534530" cy="1145435"/>
          </a:xfrm>
        </p:grpSpPr>
        <p:pic>
          <p:nvPicPr>
            <p:cNvPr id="34" name="Picture 33" descr="clus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361" y="5204255"/>
              <a:ext cx="1534530" cy="1063680"/>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6390" y="5122500"/>
              <a:ext cx="537001" cy="537281"/>
            </a:xfrm>
            <a:prstGeom prst="rect">
              <a:avLst/>
            </a:prstGeom>
          </p:spPr>
        </p:pic>
      </p:grpSp>
      <p:grpSp>
        <p:nvGrpSpPr>
          <p:cNvPr id="24" name="Group 23"/>
          <p:cNvGrpSpPr/>
          <p:nvPr/>
        </p:nvGrpSpPr>
        <p:grpSpPr>
          <a:xfrm>
            <a:off x="457450" y="3534299"/>
            <a:ext cx="1233347" cy="815614"/>
            <a:chOff x="670515" y="5026388"/>
            <a:chExt cx="1234633" cy="1087485"/>
          </a:xfrm>
        </p:grpSpPr>
        <p:grpSp>
          <p:nvGrpSpPr>
            <p:cNvPr id="31" name="Group 30"/>
            <p:cNvGrpSpPr/>
            <p:nvPr/>
          </p:nvGrpSpPr>
          <p:grpSpPr>
            <a:xfrm>
              <a:off x="714065" y="5026388"/>
              <a:ext cx="1116175" cy="869603"/>
              <a:chOff x="2014425" y="1262886"/>
              <a:chExt cx="1545388" cy="1204000"/>
            </a:xfrm>
          </p:grpSpPr>
          <p:pic>
            <p:nvPicPr>
              <p:cNvPr id="7" name="Picture 6" descr="p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4425" y="1262886"/>
                <a:ext cx="1545388" cy="1204000"/>
              </a:xfrm>
              <a:prstGeom prst="rect">
                <a:avLst/>
              </a:prstGeom>
            </p:spPr>
          </p:pic>
          <p:pic>
            <p:nvPicPr>
              <p:cNvPr id="4" name="Picture 3" descr="marku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4818" y="1628668"/>
                <a:ext cx="946050" cy="450834"/>
              </a:xfrm>
              <a:prstGeom prst="rect">
                <a:avLst/>
              </a:prstGeom>
            </p:spPr>
          </p:pic>
        </p:grpSp>
        <p:sp>
          <p:nvSpPr>
            <p:cNvPr id="84" name="Text Placeholder 2"/>
            <p:cNvSpPr txBox="1">
              <a:spLocks/>
            </p:cNvSpPr>
            <p:nvPr/>
          </p:nvSpPr>
          <p:spPr>
            <a:xfrm flipH="1">
              <a:off x="670515" y="5803035"/>
              <a:ext cx="1234633" cy="310838"/>
            </a:xfrm>
            <a:prstGeom prst="rect">
              <a:avLst/>
            </a:prstGeom>
          </p:spPr>
          <p:txBody>
            <a:bodyPr anchor="t">
              <a:normAutofit fontScale="92500"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050" dirty="0">
                  <a:solidFill>
                    <a:schemeClr val="tx1"/>
                  </a:solidFill>
                  <a:latin typeface="+mj-lt"/>
                  <a:cs typeface="Arial"/>
                </a:rPr>
                <a:t>Web</a:t>
              </a:r>
            </a:p>
          </p:txBody>
        </p:sp>
      </p:grpSp>
      <p:grpSp>
        <p:nvGrpSpPr>
          <p:cNvPr id="26" name="Group 25"/>
          <p:cNvGrpSpPr/>
          <p:nvPr/>
        </p:nvGrpSpPr>
        <p:grpSpPr>
          <a:xfrm>
            <a:off x="457450" y="1911761"/>
            <a:ext cx="1233347" cy="758973"/>
            <a:chOff x="670515" y="2570363"/>
            <a:chExt cx="1234633" cy="1011964"/>
          </a:xfrm>
        </p:grpSpPr>
        <p:grpSp>
          <p:nvGrpSpPr>
            <p:cNvPr id="32" name="Group 31"/>
            <p:cNvGrpSpPr/>
            <p:nvPr/>
          </p:nvGrpSpPr>
          <p:grpSpPr>
            <a:xfrm>
              <a:off x="814835" y="2570363"/>
              <a:ext cx="914635" cy="799773"/>
              <a:chOff x="4779163" y="1376035"/>
              <a:chExt cx="1310684" cy="1146086"/>
            </a:xfrm>
          </p:grpSpPr>
          <p:pic>
            <p:nvPicPr>
              <p:cNvPr id="29" name="Picture 28" descr="displ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9163" y="1376035"/>
                <a:ext cx="1310684" cy="1146086"/>
              </a:xfrm>
              <a:prstGeom prst="rect">
                <a:avLst/>
              </a:prstGeom>
            </p:spPr>
          </p:pic>
          <p:pic>
            <p:nvPicPr>
              <p:cNvPr id="27" name="Picture 26" descr="cha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3531" y="1641120"/>
                <a:ext cx="703728" cy="567638"/>
              </a:xfrm>
              <a:prstGeom prst="rect">
                <a:avLst/>
              </a:prstGeom>
            </p:spPr>
          </p:pic>
        </p:grpSp>
        <p:sp>
          <p:nvSpPr>
            <p:cNvPr id="86" name="Text Placeholder 2"/>
            <p:cNvSpPr txBox="1">
              <a:spLocks/>
            </p:cNvSpPr>
            <p:nvPr/>
          </p:nvSpPr>
          <p:spPr>
            <a:xfrm flipH="1">
              <a:off x="670515" y="3271489"/>
              <a:ext cx="1234633" cy="310838"/>
            </a:xfrm>
            <a:prstGeom prst="rect">
              <a:avLst/>
            </a:prstGeom>
          </p:spPr>
          <p:txBody>
            <a:bodyPr anchor="t">
              <a:normAutofit fontScale="92500"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050" dirty="0">
                  <a:solidFill>
                    <a:schemeClr val="tx1"/>
                  </a:solidFill>
                  <a:latin typeface="+mj-lt"/>
                  <a:cs typeface="Arial"/>
                </a:rPr>
                <a:t>Point of Sale</a:t>
              </a:r>
            </a:p>
          </p:txBody>
        </p:sp>
      </p:grpSp>
      <p:grpSp>
        <p:nvGrpSpPr>
          <p:cNvPr id="28" name="Group 27"/>
          <p:cNvGrpSpPr/>
          <p:nvPr/>
        </p:nvGrpSpPr>
        <p:grpSpPr>
          <a:xfrm>
            <a:off x="457450" y="2720696"/>
            <a:ext cx="1233347" cy="763643"/>
            <a:chOff x="670515" y="1311386"/>
            <a:chExt cx="1234633" cy="1018191"/>
          </a:xfrm>
        </p:grpSpPr>
        <p:pic>
          <p:nvPicPr>
            <p:cNvPr id="30" name="Picture 29" descr="partn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7824" y="1311386"/>
              <a:ext cx="788657" cy="770783"/>
            </a:xfrm>
            <a:prstGeom prst="rect">
              <a:avLst/>
            </a:prstGeom>
          </p:spPr>
        </p:pic>
        <p:sp>
          <p:nvSpPr>
            <p:cNvPr id="87" name="Text Placeholder 2"/>
            <p:cNvSpPr txBox="1">
              <a:spLocks/>
            </p:cNvSpPr>
            <p:nvPr/>
          </p:nvSpPr>
          <p:spPr>
            <a:xfrm flipH="1">
              <a:off x="670515" y="2018739"/>
              <a:ext cx="1234633" cy="310838"/>
            </a:xfrm>
            <a:prstGeom prst="rect">
              <a:avLst/>
            </a:prstGeom>
          </p:spPr>
          <p:txBody>
            <a:bodyPr anchor="t">
              <a:normAutofit fontScale="92500"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050" dirty="0">
                  <a:solidFill>
                    <a:schemeClr val="tx1"/>
                  </a:solidFill>
                  <a:latin typeface="+mj-lt"/>
                  <a:cs typeface="Arial"/>
                </a:rPr>
                <a:t>Partner</a:t>
              </a:r>
            </a:p>
          </p:txBody>
        </p:sp>
      </p:grpSp>
      <p:grpSp>
        <p:nvGrpSpPr>
          <p:cNvPr id="25" name="Group 24"/>
          <p:cNvGrpSpPr/>
          <p:nvPr/>
        </p:nvGrpSpPr>
        <p:grpSpPr>
          <a:xfrm>
            <a:off x="457450" y="1083185"/>
            <a:ext cx="1233347" cy="778617"/>
            <a:chOff x="670515" y="3972237"/>
            <a:chExt cx="1234633" cy="1038156"/>
          </a:xfrm>
        </p:grpSpPr>
        <p:sp>
          <p:nvSpPr>
            <p:cNvPr id="85" name="Text Placeholder 2"/>
            <p:cNvSpPr txBox="1">
              <a:spLocks/>
            </p:cNvSpPr>
            <p:nvPr/>
          </p:nvSpPr>
          <p:spPr>
            <a:xfrm flipH="1">
              <a:off x="670515" y="4699555"/>
              <a:ext cx="1234633" cy="310838"/>
            </a:xfrm>
            <a:prstGeom prst="rect">
              <a:avLst/>
            </a:prstGeom>
          </p:spPr>
          <p:txBody>
            <a:bodyPr anchor="t">
              <a:normAutofit fontScale="92500"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050" dirty="0">
                  <a:solidFill>
                    <a:schemeClr val="tx1"/>
                  </a:solidFill>
                  <a:latin typeface="+mj-lt"/>
                  <a:cs typeface="Arial"/>
                </a:rPr>
                <a:t>Mobile</a:t>
              </a:r>
            </a:p>
          </p:txBody>
        </p:sp>
        <p:grpSp>
          <p:nvGrpSpPr>
            <p:cNvPr id="23" name="Group 22"/>
            <p:cNvGrpSpPr/>
            <p:nvPr/>
          </p:nvGrpSpPr>
          <p:grpSpPr>
            <a:xfrm>
              <a:off x="1012681" y="3972237"/>
              <a:ext cx="518942" cy="812620"/>
              <a:chOff x="-1633708" y="1430180"/>
              <a:chExt cx="628348" cy="983941"/>
            </a:xfrm>
          </p:grpSpPr>
          <p:pic>
            <p:nvPicPr>
              <p:cNvPr id="8" name="Picture 7" descr="smartphon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3708" y="1430180"/>
                <a:ext cx="628348" cy="983941"/>
              </a:xfrm>
              <a:prstGeom prst="rect">
                <a:avLst/>
              </a:prstGeom>
            </p:spPr>
          </p:pic>
          <p:pic>
            <p:nvPicPr>
              <p:cNvPr id="92" name="Picture 91" descr="app_logic.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08438" y="1737656"/>
                <a:ext cx="393672" cy="343147"/>
              </a:xfrm>
              <a:prstGeom prst="rect">
                <a:avLst/>
              </a:prstGeom>
            </p:spPr>
          </p:pic>
        </p:grpSp>
      </p:grpSp>
      <p:sp>
        <p:nvSpPr>
          <p:cNvPr id="102" name="TextBox 101"/>
          <p:cNvSpPr txBox="1"/>
          <p:nvPr/>
        </p:nvSpPr>
        <p:spPr>
          <a:xfrm>
            <a:off x="6890695" y="2335937"/>
            <a:ext cx="2125781" cy="548324"/>
          </a:xfrm>
          <a:prstGeom prst="rect">
            <a:avLst/>
          </a:prstGeom>
          <a:noFill/>
        </p:spPr>
        <p:txBody>
          <a:bodyPr wrap="none" lIns="68576" tIns="34289" rIns="68576" bIns="34289" rtlCol="0">
            <a:noAutofit/>
          </a:bodyPr>
          <a:lstStyle/>
          <a:p>
            <a:pPr algn="ctr"/>
            <a:r>
              <a:rPr lang="en-US" sz="1050" dirty="0">
                <a:solidFill>
                  <a:srgbClr val="7F7F7F"/>
                </a:solidFill>
              </a:rPr>
              <a:t>ESB, SOA,</a:t>
            </a:r>
          </a:p>
          <a:p>
            <a:pPr algn="ctr"/>
            <a:r>
              <a:rPr lang="en-US" sz="1050" dirty="0">
                <a:solidFill>
                  <a:srgbClr val="7F7F7F"/>
                </a:solidFill>
              </a:rPr>
              <a:t>App Servers,</a:t>
            </a:r>
          </a:p>
          <a:p>
            <a:pPr algn="ctr"/>
            <a:r>
              <a:rPr lang="en-US" sz="1050" dirty="0">
                <a:solidFill>
                  <a:srgbClr val="7F7F7F"/>
                </a:solidFill>
              </a:rPr>
              <a:t>Databases</a:t>
            </a:r>
          </a:p>
        </p:txBody>
      </p:sp>
      <p:cxnSp>
        <p:nvCxnSpPr>
          <p:cNvPr id="42" name="Straight Arrow Connector 41"/>
          <p:cNvCxnSpPr/>
          <p:nvPr/>
        </p:nvCxnSpPr>
        <p:spPr>
          <a:xfrm flipV="1">
            <a:off x="7018831" y="1814643"/>
            <a:ext cx="0" cy="1687851"/>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7018831" y="1818762"/>
            <a:ext cx="328445" cy="7220"/>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018831" y="3495274"/>
            <a:ext cx="328445" cy="3461"/>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2090769" y="1207169"/>
            <a:ext cx="7754" cy="2787692"/>
          </a:xfrm>
          <a:prstGeom prst="straightConnector1">
            <a:avLst/>
          </a:prstGeom>
          <a:ln w="34925" cmpd="sng">
            <a:solidFill>
              <a:srgbClr val="FF4300"/>
            </a:solidFill>
            <a:prstDash val="sysDot"/>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Elbow Connector 80"/>
          <p:cNvCxnSpPr/>
          <p:nvPr/>
        </p:nvCxnSpPr>
        <p:spPr>
          <a:xfrm flipH="1">
            <a:off x="1690796" y="3085330"/>
            <a:ext cx="399973"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4" name="Elbow Connector 80"/>
          <p:cNvCxnSpPr/>
          <p:nvPr/>
        </p:nvCxnSpPr>
        <p:spPr>
          <a:xfrm flipH="1">
            <a:off x="1690796" y="2172208"/>
            <a:ext cx="407727"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5" name="Elbow Connector 80"/>
          <p:cNvCxnSpPr/>
          <p:nvPr/>
        </p:nvCxnSpPr>
        <p:spPr>
          <a:xfrm flipH="1" flipV="1">
            <a:off x="1690796" y="1211074"/>
            <a:ext cx="407727" cy="8414"/>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9" name="Rectangle 8"/>
          <p:cNvSpPr/>
          <p:nvPr/>
        </p:nvSpPr>
        <p:spPr>
          <a:xfrm>
            <a:off x="2714467" y="869195"/>
            <a:ext cx="3855170" cy="3883631"/>
          </a:xfrm>
          <a:prstGeom prst="rect">
            <a:avLst/>
          </a:prstGeom>
          <a:solidFill>
            <a:schemeClr val="bg1"/>
          </a:solid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050" dirty="0"/>
              <a:t>Apigee</a:t>
            </a:r>
          </a:p>
        </p:txBody>
      </p:sp>
      <p:sp>
        <p:nvSpPr>
          <p:cNvPr id="12" name="Rounded Rectangle 11"/>
          <p:cNvSpPr/>
          <p:nvPr/>
        </p:nvSpPr>
        <p:spPr>
          <a:xfrm>
            <a:off x="3593426" y="4047821"/>
            <a:ext cx="2080631" cy="356214"/>
          </a:xfrm>
          <a:prstGeom prst="round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050" dirty="0">
                <a:solidFill>
                  <a:schemeClr val="bg2">
                    <a:lumMod val="10000"/>
                  </a:schemeClr>
                </a:solidFill>
              </a:rPr>
              <a:t>Environment</a:t>
            </a:r>
          </a:p>
        </p:txBody>
      </p:sp>
      <p:grpSp>
        <p:nvGrpSpPr>
          <p:cNvPr id="54" name="Group 53"/>
          <p:cNvGrpSpPr/>
          <p:nvPr/>
        </p:nvGrpSpPr>
        <p:grpSpPr>
          <a:xfrm>
            <a:off x="4318314" y="914401"/>
            <a:ext cx="558169" cy="419173"/>
            <a:chOff x="4547131" y="3072257"/>
            <a:chExt cx="558751" cy="558897"/>
          </a:xfrm>
        </p:grpSpPr>
        <p:pic>
          <p:nvPicPr>
            <p:cNvPr id="58" name="Picture 57"/>
            <p:cNvPicPr>
              <a:picLocks noChangeAspect="1"/>
            </p:cNvPicPr>
            <p:nvPr/>
          </p:nvPicPr>
          <p:blipFill>
            <a:blip r:embed="rId14"/>
            <a:stretch>
              <a:fillRect/>
            </a:stretch>
          </p:blipFill>
          <p:spPr>
            <a:xfrm flipH="1">
              <a:off x="4547131" y="3072257"/>
              <a:ext cx="558751" cy="558897"/>
            </a:xfrm>
            <a:prstGeom prst="rect">
              <a:avLst/>
            </a:prstGeom>
          </p:spPr>
        </p:pic>
        <p:pic>
          <p:nvPicPr>
            <p:cNvPr id="60" name="Picture 59"/>
            <p:cNvPicPr>
              <a:picLocks noChangeAspect="1"/>
            </p:cNvPicPr>
            <p:nvPr/>
          </p:nvPicPr>
          <p:blipFill>
            <a:blip r:embed="rId15"/>
            <a:stretch>
              <a:fillRect/>
            </a:stretch>
          </p:blipFill>
          <p:spPr>
            <a:xfrm>
              <a:off x="4618929" y="3133868"/>
              <a:ext cx="415154" cy="446801"/>
            </a:xfrm>
            <a:prstGeom prst="rect">
              <a:avLst/>
            </a:prstGeom>
          </p:spPr>
        </p:pic>
      </p:grpSp>
      <p:sp>
        <p:nvSpPr>
          <p:cNvPr id="52" name="Rounded Rectangle 51"/>
          <p:cNvSpPr/>
          <p:nvPr/>
        </p:nvSpPr>
        <p:spPr>
          <a:xfrm>
            <a:off x="2948487" y="1411684"/>
            <a:ext cx="3424081" cy="3211688"/>
          </a:xfrm>
          <a:prstGeom prst="roundRect">
            <a:avLst/>
          </a:prstGeom>
          <a:no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050" dirty="0">
                <a:solidFill>
                  <a:srgbClr val="141516"/>
                </a:solidFill>
              </a:rPr>
              <a:t>Organization</a:t>
            </a:r>
          </a:p>
        </p:txBody>
      </p:sp>
      <p:sp>
        <p:nvSpPr>
          <p:cNvPr id="77" name="Rounded Rectangle 76"/>
          <p:cNvSpPr/>
          <p:nvPr/>
        </p:nvSpPr>
        <p:spPr>
          <a:xfrm>
            <a:off x="3593426" y="3500639"/>
            <a:ext cx="2080631" cy="356214"/>
          </a:xfrm>
          <a:prstGeom prst="round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050" dirty="0">
                <a:solidFill>
                  <a:schemeClr val="bg2">
                    <a:lumMod val="10000"/>
                  </a:schemeClr>
                </a:solidFill>
              </a:rPr>
              <a:t>Environment</a:t>
            </a:r>
          </a:p>
        </p:txBody>
      </p:sp>
      <p:sp>
        <p:nvSpPr>
          <p:cNvPr id="78" name="Rounded Rectangle 77"/>
          <p:cNvSpPr/>
          <p:nvPr/>
        </p:nvSpPr>
        <p:spPr>
          <a:xfrm>
            <a:off x="3593426" y="2953457"/>
            <a:ext cx="2080631" cy="356214"/>
          </a:xfrm>
          <a:prstGeom prst="round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050" dirty="0">
                <a:solidFill>
                  <a:schemeClr val="bg2">
                    <a:lumMod val="10000"/>
                  </a:schemeClr>
                </a:solidFill>
              </a:rPr>
              <a:t>Environment</a:t>
            </a:r>
          </a:p>
        </p:txBody>
      </p:sp>
      <p:pic>
        <p:nvPicPr>
          <p:cNvPr id="65" name="Picture 64"/>
          <p:cNvPicPr>
            <a:picLocks noChangeAspect="1"/>
          </p:cNvPicPr>
          <p:nvPr/>
        </p:nvPicPr>
        <p:blipFill>
          <a:blip r:embed="rId16"/>
          <a:stretch>
            <a:fillRect/>
          </a:stretch>
        </p:blipFill>
        <p:spPr>
          <a:xfrm>
            <a:off x="4216899" y="1902079"/>
            <a:ext cx="928459" cy="697070"/>
          </a:xfrm>
          <a:prstGeom prst="rect">
            <a:avLst/>
          </a:prstGeom>
        </p:spPr>
      </p:pic>
      <p:pic>
        <p:nvPicPr>
          <p:cNvPr id="66" name="Picture 65"/>
          <p:cNvPicPr>
            <a:picLocks noChangeAspect="1"/>
          </p:cNvPicPr>
          <p:nvPr/>
        </p:nvPicPr>
        <p:blipFill>
          <a:blip r:embed="rId17"/>
          <a:stretch>
            <a:fillRect/>
          </a:stretch>
        </p:blipFill>
        <p:spPr>
          <a:xfrm>
            <a:off x="3118202" y="1893823"/>
            <a:ext cx="950450" cy="713581"/>
          </a:xfrm>
          <a:prstGeom prst="rect">
            <a:avLst/>
          </a:prstGeom>
        </p:spPr>
      </p:pic>
      <p:pic>
        <p:nvPicPr>
          <p:cNvPr id="67" name="Picture 66"/>
          <p:cNvPicPr>
            <a:picLocks noChangeAspect="1"/>
          </p:cNvPicPr>
          <p:nvPr/>
        </p:nvPicPr>
        <p:blipFill>
          <a:blip r:embed="rId18"/>
          <a:stretch>
            <a:fillRect/>
          </a:stretch>
        </p:blipFill>
        <p:spPr>
          <a:xfrm>
            <a:off x="5293606" y="1944658"/>
            <a:ext cx="815033" cy="611912"/>
          </a:xfrm>
          <a:prstGeom prst="rect">
            <a:avLst/>
          </a:prstGeom>
        </p:spPr>
      </p:pic>
      <p:sp>
        <p:nvSpPr>
          <p:cNvPr id="68" name="TextBox 67"/>
          <p:cNvSpPr txBox="1"/>
          <p:nvPr/>
        </p:nvSpPr>
        <p:spPr>
          <a:xfrm>
            <a:off x="3177201" y="2574855"/>
            <a:ext cx="667170" cy="207749"/>
          </a:xfrm>
          <a:prstGeom prst="rect">
            <a:avLst/>
          </a:prstGeom>
          <a:noFill/>
        </p:spPr>
        <p:txBody>
          <a:bodyPr wrap="none" rtlCol="0">
            <a:spAutoFit/>
          </a:bodyPr>
          <a:lstStyle/>
          <a:p>
            <a:pPr>
              <a:buClr>
                <a:schemeClr val="tx2"/>
              </a:buClr>
            </a:pPr>
            <a:r>
              <a:rPr lang="en-US" sz="750" dirty="0"/>
              <a:t>Developers</a:t>
            </a:r>
          </a:p>
        </p:txBody>
      </p:sp>
      <p:sp>
        <p:nvSpPr>
          <p:cNvPr id="88" name="TextBox 87"/>
          <p:cNvSpPr txBox="1"/>
          <p:nvPr/>
        </p:nvSpPr>
        <p:spPr>
          <a:xfrm>
            <a:off x="4227285" y="2574855"/>
            <a:ext cx="699230" cy="207749"/>
          </a:xfrm>
          <a:prstGeom prst="rect">
            <a:avLst/>
          </a:prstGeom>
          <a:noFill/>
        </p:spPr>
        <p:txBody>
          <a:bodyPr wrap="none" rtlCol="0">
            <a:spAutoFit/>
          </a:bodyPr>
          <a:lstStyle/>
          <a:p>
            <a:pPr>
              <a:buClr>
                <a:schemeClr val="tx2"/>
              </a:buClr>
            </a:pPr>
            <a:r>
              <a:rPr lang="en-US" sz="750" dirty="0"/>
              <a:t>Applications</a:t>
            </a:r>
          </a:p>
        </p:txBody>
      </p:sp>
      <p:sp>
        <p:nvSpPr>
          <p:cNvPr id="89" name="TextBox 88"/>
          <p:cNvSpPr txBox="1"/>
          <p:nvPr/>
        </p:nvSpPr>
        <p:spPr>
          <a:xfrm>
            <a:off x="5320155" y="2574855"/>
            <a:ext cx="612668" cy="207749"/>
          </a:xfrm>
          <a:prstGeom prst="rect">
            <a:avLst/>
          </a:prstGeom>
          <a:noFill/>
        </p:spPr>
        <p:txBody>
          <a:bodyPr wrap="none" rtlCol="0">
            <a:spAutoFit/>
          </a:bodyPr>
          <a:lstStyle/>
          <a:p>
            <a:pPr>
              <a:buClr>
                <a:schemeClr val="tx2"/>
              </a:buClr>
            </a:pPr>
            <a:r>
              <a:rPr lang="en-US" sz="750" dirty="0"/>
              <a:t>API Team</a:t>
            </a:r>
          </a:p>
        </p:txBody>
      </p:sp>
      <p:sp>
        <p:nvSpPr>
          <p:cNvPr id="3" name="TextBox 2"/>
          <p:cNvSpPr txBox="1"/>
          <p:nvPr/>
        </p:nvSpPr>
        <p:spPr>
          <a:xfrm>
            <a:off x="3325404" y="1028700"/>
            <a:ext cx="2607419" cy="253916"/>
          </a:xfrm>
          <a:prstGeom prst="rect">
            <a:avLst/>
          </a:prstGeom>
          <a:noFill/>
        </p:spPr>
        <p:txBody>
          <a:bodyPr wrap="square" rtlCol="0">
            <a:spAutoFit/>
          </a:bodyPr>
          <a:lstStyle/>
          <a:p>
            <a:pPr>
              <a:buClr>
                <a:schemeClr val="tx2"/>
              </a:buClr>
            </a:pPr>
            <a:r>
              <a:rPr lang="en-US" sz="1050" b="1" dirty="0"/>
              <a:t>Apigee                     	      Edge</a:t>
            </a:r>
          </a:p>
        </p:txBody>
      </p:sp>
    </p:spTree>
    <p:extLst>
      <p:ext uri="{BB962C8B-B14F-4D97-AF65-F5344CB8AC3E}">
        <p14:creationId xmlns:p14="http://schemas.microsoft.com/office/powerpoint/2010/main" val="235055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High-Level Introduction</a:t>
            </a:r>
          </a:p>
        </p:txBody>
      </p:sp>
      <p:sp>
        <p:nvSpPr>
          <p:cNvPr id="2" name="Subtitle 1">
            <a:extLst>
              <a:ext uri="{FF2B5EF4-FFF2-40B4-BE49-F238E27FC236}">
                <a16:creationId xmlns:a16="http://schemas.microsoft.com/office/drawing/2014/main" id="{9BB9F139-99B8-9E4A-95B0-F600E0C7CD3E}"/>
              </a:ext>
            </a:extLst>
          </p:cNvPr>
          <p:cNvSpPr>
            <a:spLocks noGrp="1"/>
          </p:cNvSpPr>
          <p:nvPr>
            <p:ph type="subTitle" idx="1"/>
          </p:nvPr>
        </p:nvSpPr>
        <p:spPr/>
        <p:txBody>
          <a:bodyPr/>
          <a:lstStyle/>
          <a:p>
            <a:r>
              <a:rPr lang="en-US" dirty="0"/>
              <a:t>Apigee Overview</a:t>
            </a:r>
          </a:p>
          <a:p>
            <a:endParaRPr lang="en-US" dirty="0"/>
          </a:p>
        </p:txBody>
      </p:sp>
    </p:spTree>
    <p:extLst>
      <p:ext uri="{BB962C8B-B14F-4D97-AF65-F5344CB8AC3E}">
        <p14:creationId xmlns:p14="http://schemas.microsoft.com/office/powerpoint/2010/main" val="1436535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8438"/>
            <a:ext cx="7797800" cy="506412"/>
          </a:xfrm>
        </p:spPr>
        <p:txBody>
          <a:bodyPr/>
          <a:lstStyle/>
          <a:p>
            <a:r>
              <a:rPr lang="en-US" dirty="0"/>
              <a:t>API Proxies and Policies</a:t>
            </a:r>
          </a:p>
        </p:txBody>
      </p:sp>
      <p:grpSp>
        <p:nvGrpSpPr>
          <p:cNvPr id="6" name="Group 5"/>
          <p:cNvGrpSpPr/>
          <p:nvPr/>
        </p:nvGrpSpPr>
        <p:grpSpPr>
          <a:xfrm>
            <a:off x="7342753" y="1088046"/>
            <a:ext cx="1497889" cy="822436"/>
            <a:chOff x="2678658" y="5133998"/>
            <a:chExt cx="1499451" cy="1096581"/>
          </a:xfrm>
        </p:grpSpPr>
        <p:grpSp>
          <p:nvGrpSpPr>
            <p:cNvPr id="38" name="Group 37"/>
            <p:cNvGrpSpPr/>
            <p:nvPr/>
          </p:nvGrpSpPr>
          <p:grpSpPr>
            <a:xfrm>
              <a:off x="2678658" y="5271577"/>
              <a:ext cx="1499451" cy="959002"/>
              <a:chOff x="2354932" y="5271577"/>
              <a:chExt cx="1499451" cy="959002"/>
            </a:xfrm>
          </p:grpSpPr>
          <p:pic>
            <p:nvPicPr>
              <p:cNvPr id="35" name="Picture 34"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932" y="5271577"/>
                <a:ext cx="674182" cy="780150"/>
              </a:xfrm>
              <a:prstGeom prst="rect">
                <a:avLst/>
              </a:prstGeom>
            </p:spPr>
          </p:pic>
          <p:pic>
            <p:nvPicPr>
              <p:cNvPr id="36" name="Picture 35" descr="db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628" y="5365807"/>
                <a:ext cx="750797" cy="768976"/>
              </a:xfrm>
              <a:prstGeom prst="rect">
                <a:avLst/>
              </a:prstGeom>
            </p:spPr>
          </p:pic>
          <p:pic>
            <p:nvPicPr>
              <p:cNvPr id="37" name="Picture 36"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201" y="5450429"/>
                <a:ext cx="674182" cy="780150"/>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4767" y="5133998"/>
              <a:ext cx="537001" cy="537281"/>
            </a:xfrm>
            <a:prstGeom prst="rect">
              <a:avLst/>
            </a:prstGeom>
          </p:spPr>
        </p:pic>
      </p:grpSp>
      <p:grpSp>
        <p:nvGrpSpPr>
          <p:cNvPr id="5" name="Group 4"/>
          <p:cNvGrpSpPr/>
          <p:nvPr/>
        </p:nvGrpSpPr>
        <p:grpSpPr>
          <a:xfrm>
            <a:off x="7307709" y="2684377"/>
            <a:ext cx="1532932" cy="859076"/>
            <a:chOff x="4900361" y="5122500"/>
            <a:chExt cx="1534530" cy="1145435"/>
          </a:xfrm>
        </p:grpSpPr>
        <p:pic>
          <p:nvPicPr>
            <p:cNvPr id="34" name="Picture 33" descr="clus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361" y="5204255"/>
              <a:ext cx="1534530" cy="1063680"/>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6390" y="5122500"/>
              <a:ext cx="537001" cy="537281"/>
            </a:xfrm>
            <a:prstGeom prst="rect">
              <a:avLst/>
            </a:prstGeom>
          </p:spPr>
        </p:pic>
      </p:grpSp>
      <p:sp>
        <p:nvSpPr>
          <p:cNvPr id="102" name="TextBox 101"/>
          <p:cNvSpPr txBox="1"/>
          <p:nvPr/>
        </p:nvSpPr>
        <p:spPr>
          <a:xfrm>
            <a:off x="6890695" y="2012301"/>
            <a:ext cx="2125781" cy="548324"/>
          </a:xfrm>
          <a:prstGeom prst="rect">
            <a:avLst/>
          </a:prstGeom>
          <a:noFill/>
        </p:spPr>
        <p:txBody>
          <a:bodyPr wrap="none" lIns="68576" tIns="34289" rIns="68576" bIns="34289" rtlCol="0">
            <a:noAutofit/>
          </a:bodyPr>
          <a:lstStyle/>
          <a:p>
            <a:pPr algn="ctr"/>
            <a:r>
              <a:rPr lang="en-US" sz="1050" dirty="0">
                <a:solidFill>
                  <a:srgbClr val="7F7F7F"/>
                </a:solidFill>
              </a:rPr>
              <a:t>ESB, SOA,</a:t>
            </a:r>
          </a:p>
          <a:p>
            <a:pPr algn="ctr"/>
            <a:r>
              <a:rPr lang="en-US" sz="1050" dirty="0">
                <a:solidFill>
                  <a:srgbClr val="7F7F7F"/>
                </a:solidFill>
              </a:rPr>
              <a:t>App Servers,</a:t>
            </a:r>
          </a:p>
          <a:p>
            <a:pPr algn="ctr"/>
            <a:r>
              <a:rPr lang="en-US" sz="1050" dirty="0">
                <a:solidFill>
                  <a:srgbClr val="7F7F7F"/>
                </a:solidFill>
              </a:rPr>
              <a:t>Databases</a:t>
            </a:r>
          </a:p>
        </p:txBody>
      </p:sp>
      <p:cxnSp>
        <p:nvCxnSpPr>
          <p:cNvPr id="42" name="Straight Arrow Connector 41"/>
          <p:cNvCxnSpPr/>
          <p:nvPr/>
        </p:nvCxnSpPr>
        <p:spPr>
          <a:xfrm flipV="1">
            <a:off x="7018831" y="1491007"/>
            <a:ext cx="0" cy="1687851"/>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7018831" y="1495126"/>
            <a:ext cx="328445" cy="7220"/>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191271" y="3171638"/>
            <a:ext cx="328445" cy="3461"/>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78" name="Rounded Rectangle 77"/>
          <p:cNvSpPr/>
          <p:nvPr/>
        </p:nvSpPr>
        <p:spPr>
          <a:xfrm>
            <a:off x="1716804" y="1017143"/>
            <a:ext cx="5037585" cy="3698696"/>
          </a:xfrm>
          <a:prstGeom prst="roundRect">
            <a:avLst/>
          </a:prstGeom>
          <a:solidFill>
            <a:schemeClr val="bg1"/>
          </a:solid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t" anchorCtr="1"/>
          <a:lstStyle/>
          <a:p>
            <a:pPr algn="ctr"/>
            <a:r>
              <a:rPr lang="en-US" sz="1050" dirty="0">
                <a:solidFill>
                  <a:schemeClr val="bg2">
                    <a:lumMod val="10000"/>
                  </a:schemeClr>
                </a:solidFill>
              </a:rPr>
              <a:t>Environment</a:t>
            </a:r>
          </a:p>
        </p:txBody>
      </p:sp>
      <p:sp>
        <p:nvSpPr>
          <p:cNvPr id="88" name="TextBox 87"/>
          <p:cNvSpPr txBox="1"/>
          <p:nvPr/>
        </p:nvSpPr>
        <p:spPr>
          <a:xfrm>
            <a:off x="246678" y="2853542"/>
            <a:ext cx="1010213" cy="276999"/>
          </a:xfrm>
          <a:prstGeom prst="rect">
            <a:avLst/>
          </a:prstGeom>
          <a:noFill/>
        </p:spPr>
        <p:txBody>
          <a:bodyPr wrap="none" rtlCol="0">
            <a:spAutoFit/>
          </a:bodyPr>
          <a:lstStyle/>
          <a:p>
            <a:pPr>
              <a:buClr>
                <a:schemeClr val="tx2"/>
              </a:buClr>
            </a:pPr>
            <a:r>
              <a:rPr lang="en-US" sz="1200" dirty="0"/>
              <a:t>Applications</a:t>
            </a:r>
          </a:p>
        </p:txBody>
      </p:sp>
      <p:pic>
        <p:nvPicPr>
          <p:cNvPr id="65" name="Picture 64"/>
          <p:cNvPicPr>
            <a:picLocks noChangeAspect="1"/>
          </p:cNvPicPr>
          <p:nvPr/>
        </p:nvPicPr>
        <p:blipFill>
          <a:blip r:embed="rId7"/>
          <a:stretch>
            <a:fillRect/>
          </a:stretch>
        </p:blipFill>
        <p:spPr>
          <a:xfrm>
            <a:off x="283213" y="1964416"/>
            <a:ext cx="1216625" cy="913420"/>
          </a:xfrm>
          <a:prstGeom prst="rect">
            <a:avLst/>
          </a:prstGeom>
        </p:spPr>
      </p:pic>
      <p:pic>
        <p:nvPicPr>
          <p:cNvPr id="80" name="Picture 79"/>
          <p:cNvPicPr>
            <a:picLocks noChangeAspect="1"/>
          </p:cNvPicPr>
          <p:nvPr/>
        </p:nvPicPr>
        <p:blipFill>
          <a:blip r:embed="rId8"/>
          <a:stretch>
            <a:fillRect/>
          </a:stretch>
        </p:blipFill>
        <p:spPr>
          <a:xfrm>
            <a:off x="5543009" y="2560624"/>
            <a:ext cx="1106691" cy="321380"/>
          </a:xfrm>
          <a:prstGeom prst="rect">
            <a:avLst/>
          </a:prstGeom>
        </p:spPr>
      </p:pic>
      <p:cxnSp>
        <p:nvCxnSpPr>
          <p:cNvPr id="51" name="Straight Arrow Connector 50"/>
          <p:cNvCxnSpPr/>
          <p:nvPr/>
        </p:nvCxnSpPr>
        <p:spPr>
          <a:xfrm>
            <a:off x="1466473" y="2347098"/>
            <a:ext cx="5540042"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1985708" y="2078960"/>
            <a:ext cx="857295" cy="523911"/>
            <a:chOff x="2093981" y="2734960"/>
            <a:chExt cx="858189" cy="698548"/>
          </a:xfrm>
        </p:grpSpPr>
        <p:sp>
          <p:nvSpPr>
            <p:cNvPr id="69" name="Rounded Rectangle 68"/>
            <p:cNvSpPr/>
            <p:nvPr/>
          </p:nvSpPr>
          <p:spPr>
            <a:xfrm>
              <a:off x="2093981" y="2734960"/>
              <a:ext cx="858189" cy="698548"/>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pic>
          <p:nvPicPr>
            <p:cNvPr id="83" name="Picture 82"/>
            <p:cNvPicPr>
              <a:picLocks noChangeAspect="1"/>
            </p:cNvPicPr>
            <p:nvPr/>
          </p:nvPicPr>
          <p:blipFill>
            <a:blip r:embed="rId9"/>
            <a:stretch>
              <a:fillRect/>
            </a:stretch>
          </p:blipFill>
          <p:spPr>
            <a:xfrm>
              <a:off x="2162637" y="2745069"/>
              <a:ext cx="711249" cy="685848"/>
            </a:xfrm>
            <a:prstGeom prst="rect">
              <a:avLst/>
            </a:prstGeom>
          </p:spPr>
        </p:pic>
      </p:grpSp>
      <p:grpSp>
        <p:nvGrpSpPr>
          <p:cNvPr id="19" name="Group 18"/>
          <p:cNvGrpSpPr/>
          <p:nvPr/>
        </p:nvGrpSpPr>
        <p:grpSpPr>
          <a:xfrm>
            <a:off x="3086931" y="2078960"/>
            <a:ext cx="857295" cy="525192"/>
            <a:chOff x="3196352" y="2734960"/>
            <a:chExt cx="858189" cy="700256"/>
          </a:xfrm>
        </p:grpSpPr>
        <p:pic>
          <p:nvPicPr>
            <p:cNvPr id="82" name="Picture 81"/>
            <p:cNvPicPr>
              <a:picLocks noChangeAspect="1"/>
            </p:cNvPicPr>
            <p:nvPr/>
          </p:nvPicPr>
          <p:blipFill>
            <a:blip r:embed="rId10"/>
            <a:stretch>
              <a:fillRect/>
            </a:stretch>
          </p:blipFill>
          <p:spPr>
            <a:xfrm>
              <a:off x="3284264" y="2734960"/>
              <a:ext cx="711249" cy="698548"/>
            </a:xfrm>
            <a:prstGeom prst="rect">
              <a:avLst/>
            </a:prstGeom>
          </p:spPr>
        </p:pic>
        <p:sp>
          <p:nvSpPr>
            <p:cNvPr id="90" name="Rounded Rectangle 89"/>
            <p:cNvSpPr/>
            <p:nvPr/>
          </p:nvSpPr>
          <p:spPr>
            <a:xfrm>
              <a:off x="3196352" y="2736668"/>
              <a:ext cx="858189" cy="698548"/>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grpSp>
      <p:grpSp>
        <p:nvGrpSpPr>
          <p:cNvPr id="20" name="Group 19"/>
          <p:cNvGrpSpPr/>
          <p:nvPr/>
        </p:nvGrpSpPr>
        <p:grpSpPr>
          <a:xfrm>
            <a:off x="4186373" y="2086267"/>
            <a:ext cx="857295" cy="508603"/>
            <a:chOff x="4296940" y="2744701"/>
            <a:chExt cx="858189" cy="678137"/>
          </a:xfrm>
        </p:grpSpPr>
        <p:sp>
          <p:nvSpPr>
            <p:cNvPr id="71" name="Rounded Rectangle 70"/>
            <p:cNvSpPr/>
            <p:nvPr/>
          </p:nvSpPr>
          <p:spPr>
            <a:xfrm>
              <a:off x="4296940" y="2744701"/>
              <a:ext cx="858189" cy="67813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pic>
          <p:nvPicPr>
            <p:cNvPr id="91" name="Picture 90"/>
            <p:cNvPicPr>
              <a:picLocks noChangeAspect="1"/>
            </p:cNvPicPr>
            <p:nvPr/>
          </p:nvPicPr>
          <p:blipFill>
            <a:blip r:embed="rId11"/>
            <a:stretch>
              <a:fillRect/>
            </a:stretch>
          </p:blipFill>
          <p:spPr>
            <a:xfrm>
              <a:off x="4387925" y="2755993"/>
              <a:ext cx="698548" cy="660446"/>
            </a:xfrm>
            <a:prstGeom prst="rect">
              <a:avLst/>
            </a:prstGeom>
          </p:spPr>
        </p:pic>
      </p:grpSp>
      <p:cxnSp>
        <p:nvCxnSpPr>
          <p:cNvPr id="93" name="Straight Arrow Connector 92"/>
          <p:cNvCxnSpPr/>
          <p:nvPr/>
        </p:nvCxnSpPr>
        <p:spPr>
          <a:xfrm flipV="1">
            <a:off x="5274269" y="2353426"/>
            <a:ext cx="0" cy="404201"/>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endCxn id="80" idx="1"/>
          </p:cNvCxnSpPr>
          <p:nvPr/>
        </p:nvCxnSpPr>
        <p:spPr>
          <a:xfrm flipV="1">
            <a:off x="5275947" y="2721316"/>
            <a:ext cx="267062" cy="24611"/>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1864605" y="1636674"/>
            <a:ext cx="4760460" cy="1421977"/>
          </a:xfrm>
          <a:prstGeom prst="roundRect">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050" dirty="0">
                <a:solidFill>
                  <a:srgbClr val="141516"/>
                </a:solidFill>
              </a:rPr>
              <a:t>Proxy</a:t>
            </a:r>
          </a:p>
        </p:txBody>
      </p:sp>
      <p:sp>
        <p:nvSpPr>
          <p:cNvPr id="41" name="TextBox 40"/>
          <p:cNvSpPr txBox="1"/>
          <p:nvPr/>
        </p:nvSpPr>
        <p:spPr>
          <a:xfrm>
            <a:off x="2094576" y="2571118"/>
            <a:ext cx="492443" cy="230832"/>
          </a:xfrm>
          <a:prstGeom prst="rect">
            <a:avLst/>
          </a:prstGeom>
          <a:noFill/>
        </p:spPr>
        <p:txBody>
          <a:bodyPr wrap="none" rtlCol="0">
            <a:spAutoFit/>
          </a:bodyPr>
          <a:lstStyle/>
          <a:p>
            <a:pPr>
              <a:buClr>
                <a:schemeClr val="tx2"/>
              </a:buClr>
            </a:pPr>
            <a:r>
              <a:rPr lang="en-US" sz="900" dirty="0"/>
              <a:t>Policy</a:t>
            </a:r>
          </a:p>
        </p:txBody>
      </p:sp>
      <p:sp>
        <p:nvSpPr>
          <p:cNvPr id="95" name="TextBox 94"/>
          <p:cNvSpPr txBox="1"/>
          <p:nvPr/>
        </p:nvSpPr>
        <p:spPr>
          <a:xfrm>
            <a:off x="3216265" y="2571118"/>
            <a:ext cx="492443" cy="230832"/>
          </a:xfrm>
          <a:prstGeom prst="rect">
            <a:avLst/>
          </a:prstGeom>
          <a:noFill/>
        </p:spPr>
        <p:txBody>
          <a:bodyPr wrap="none" rtlCol="0">
            <a:spAutoFit/>
          </a:bodyPr>
          <a:lstStyle/>
          <a:p>
            <a:pPr>
              <a:buClr>
                <a:schemeClr val="tx2"/>
              </a:buClr>
            </a:pPr>
            <a:r>
              <a:rPr lang="en-US" sz="900" dirty="0"/>
              <a:t>Policy</a:t>
            </a:r>
          </a:p>
        </p:txBody>
      </p:sp>
      <p:sp>
        <p:nvSpPr>
          <p:cNvPr id="96" name="TextBox 95"/>
          <p:cNvSpPr txBox="1"/>
          <p:nvPr/>
        </p:nvSpPr>
        <p:spPr>
          <a:xfrm>
            <a:off x="4345481" y="2571118"/>
            <a:ext cx="492443" cy="230832"/>
          </a:xfrm>
          <a:prstGeom prst="rect">
            <a:avLst/>
          </a:prstGeom>
          <a:noFill/>
        </p:spPr>
        <p:txBody>
          <a:bodyPr wrap="none" rtlCol="0">
            <a:spAutoFit/>
          </a:bodyPr>
          <a:lstStyle/>
          <a:p>
            <a:pPr>
              <a:buClr>
                <a:schemeClr val="tx2"/>
              </a:buClr>
            </a:pPr>
            <a:r>
              <a:rPr lang="en-US" sz="900" dirty="0"/>
              <a:t>Policy</a:t>
            </a:r>
          </a:p>
        </p:txBody>
      </p:sp>
      <p:pic>
        <p:nvPicPr>
          <p:cNvPr id="45" name="Picture 44"/>
          <p:cNvPicPr>
            <a:picLocks noChangeAspect="1"/>
          </p:cNvPicPr>
          <p:nvPr/>
        </p:nvPicPr>
        <p:blipFill>
          <a:blip r:embed="rId12"/>
          <a:stretch>
            <a:fillRect/>
          </a:stretch>
        </p:blipFill>
        <p:spPr>
          <a:xfrm>
            <a:off x="5320420" y="3310775"/>
            <a:ext cx="1183783" cy="888763"/>
          </a:xfrm>
          <a:prstGeom prst="rect">
            <a:avLst/>
          </a:prstGeom>
        </p:spPr>
      </p:pic>
      <p:sp>
        <p:nvSpPr>
          <p:cNvPr id="97" name="TextBox 96"/>
          <p:cNvSpPr txBox="1"/>
          <p:nvPr/>
        </p:nvSpPr>
        <p:spPr>
          <a:xfrm>
            <a:off x="5424743" y="4158466"/>
            <a:ext cx="646331" cy="230832"/>
          </a:xfrm>
          <a:prstGeom prst="rect">
            <a:avLst/>
          </a:prstGeom>
          <a:noFill/>
        </p:spPr>
        <p:txBody>
          <a:bodyPr wrap="none" rtlCol="0">
            <a:spAutoFit/>
          </a:bodyPr>
          <a:lstStyle/>
          <a:p>
            <a:pPr>
              <a:buClr>
                <a:schemeClr val="tx2"/>
              </a:buClr>
            </a:pPr>
            <a:r>
              <a:rPr lang="en-US" sz="900" dirty="0"/>
              <a:t>Analytics</a:t>
            </a:r>
          </a:p>
        </p:txBody>
      </p:sp>
      <p:pic>
        <p:nvPicPr>
          <p:cNvPr id="46" name="Picture 45"/>
          <p:cNvPicPr>
            <a:picLocks noChangeAspect="1"/>
          </p:cNvPicPr>
          <p:nvPr/>
        </p:nvPicPr>
        <p:blipFill>
          <a:blip r:embed="rId13"/>
          <a:stretch>
            <a:fillRect/>
          </a:stretch>
        </p:blipFill>
        <p:spPr>
          <a:xfrm>
            <a:off x="1789968" y="3238315"/>
            <a:ext cx="1376804" cy="1033680"/>
          </a:xfrm>
          <a:prstGeom prst="rect">
            <a:avLst/>
          </a:prstGeom>
        </p:spPr>
      </p:pic>
      <p:pic>
        <p:nvPicPr>
          <p:cNvPr id="49" name="Picture 48"/>
          <p:cNvPicPr>
            <a:picLocks noChangeAspect="1"/>
          </p:cNvPicPr>
          <p:nvPr/>
        </p:nvPicPr>
        <p:blipFill>
          <a:blip r:embed="rId14"/>
          <a:stretch>
            <a:fillRect/>
          </a:stretch>
        </p:blipFill>
        <p:spPr>
          <a:xfrm>
            <a:off x="3024758" y="3310775"/>
            <a:ext cx="1202887" cy="903106"/>
          </a:xfrm>
          <a:prstGeom prst="rect">
            <a:avLst/>
          </a:prstGeom>
        </p:spPr>
      </p:pic>
      <p:sp>
        <p:nvSpPr>
          <p:cNvPr id="98" name="TextBox 97"/>
          <p:cNvSpPr txBox="1"/>
          <p:nvPr/>
        </p:nvSpPr>
        <p:spPr>
          <a:xfrm>
            <a:off x="3258103" y="4158466"/>
            <a:ext cx="716863" cy="369332"/>
          </a:xfrm>
          <a:prstGeom prst="rect">
            <a:avLst/>
          </a:prstGeom>
          <a:noFill/>
        </p:spPr>
        <p:txBody>
          <a:bodyPr wrap="none" rtlCol="0">
            <a:spAutoFit/>
          </a:bodyPr>
          <a:lstStyle/>
          <a:p>
            <a:pPr algn="ctr">
              <a:buClr>
                <a:schemeClr val="tx2"/>
              </a:buClr>
            </a:pPr>
            <a:r>
              <a:rPr lang="en-US" sz="900" dirty="0"/>
              <a:t>Key-Value</a:t>
            </a:r>
            <a:br>
              <a:rPr lang="en-US" sz="900" dirty="0"/>
            </a:br>
            <a:r>
              <a:rPr lang="en-US" sz="900" dirty="0"/>
              <a:t>Storage</a:t>
            </a:r>
          </a:p>
        </p:txBody>
      </p:sp>
      <p:sp>
        <p:nvSpPr>
          <p:cNvPr id="99" name="TextBox 98"/>
          <p:cNvSpPr txBox="1"/>
          <p:nvPr/>
        </p:nvSpPr>
        <p:spPr>
          <a:xfrm>
            <a:off x="2039848" y="4158466"/>
            <a:ext cx="575799" cy="230832"/>
          </a:xfrm>
          <a:prstGeom prst="rect">
            <a:avLst/>
          </a:prstGeom>
          <a:noFill/>
        </p:spPr>
        <p:txBody>
          <a:bodyPr wrap="none" rtlCol="0">
            <a:spAutoFit/>
          </a:bodyPr>
          <a:lstStyle/>
          <a:p>
            <a:pPr>
              <a:buClr>
                <a:schemeClr val="tx2"/>
              </a:buClr>
            </a:pPr>
            <a:r>
              <a:rPr lang="en-US" sz="900" dirty="0"/>
              <a:t>Caches</a:t>
            </a:r>
          </a:p>
        </p:txBody>
      </p:sp>
      <p:pic>
        <p:nvPicPr>
          <p:cNvPr id="100" name="Picture 99"/>
          <p:cNvPicPr>
            <a:picLocks noChangeAspect="1"/>
          </p:cNvPicPr>
          <p:nvPr/>
        </p:nvPicPr>
        <p:blipFill>
          <a:blip r:embed="rId13"/>
          <a:stretch>
            <a:fillRect/>
          </a:stretch>
        </p:blipFill>
        <p:spPr>
          <a:xfrm>
            <a:off x="4048679" y="3269394"/>
            <a:ext cx="1376804" cy="1033680"/>
          </a:xfrm>
          <a:prstGeom prst="rect">
            <a:avLst/>
          </a:prstGeom>
        </p:spPr>
      </p:pic>
      <p:sp>
        <p:nvSpPr>
          <p:cNvPr id="101" name="TextBox 100"/>
          <p:cNvSpPr txBox="1"/>
          <p:nvPr/>
        </p:nvSpPr>
        <p:spPr>
          <a:xfrm>
            <a:off x="4323508" y="4158466"/>
            <a:ext cx="671980" cy="507831"/>
          </a:xfrm>
          <a:prstGeom prst="rect">
            <a:avLst/>
          </a:prstGeom>
          <a:noFill/>
        </p:spPr>
        <p:txBody>
          <a:bodyPr wrap="none" rtlCol="0">
            <a:spAutoFit/>
          </a:bodyPr>
          <a:lstStyle/>
          <a:p>
            <a:pPr algn="ctr">
              <a:buClr>
                <a:schemeClr val="tx2"/>
              </a:buClr>
            </a:pPr>
            <a:r>
              <a:rPr lang="en-US" sz="900" dirty="0"/>
              <a:t>Backend-</a:t>
            </a:r>
            <a:br>
              <a:rPr lang="en-US" sz="900" dirty="0"/>
            </a:br>
            <a:r>
              <a:rPr lang="en-US" sz="900" dirty="0"/>
              <a:t>as-a-</a:t>
            </a:r>
            <a:br>
              <a:rPr lang="en-US" sz="900" dirty="0"/>
            </a:br>
            <a:r>
              <a:rPr lang="en-US" sz="900" dirty="0"/>
              <a:t>Service</a:t>
            </a:r>
          </a:p>
        </p:txBody>
      </p:sp>
    </p:spTree>
    <p:extLst>
      <p:ext uri="{BB962C8B-B14F-4D97-AF65-F5344CB8AC3E}">
        <p14:creationId xmlns:p14="http://schemas.microsoft.com/office/powerpoint/2010/main" val="2350781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3736" y="152718"/>
            <a:ext cx="6711696" cy="506412"/>
          </a:xfrm>
        </p:spPr>
        <p:txBody>
          <a:bodyPr/>
          <a:lstStyle/>
          <a:p>
            <a:r>
              <a:rPr lang="en-US" dirty="0"/>
              <a:t>Key Terms</a:t>
            </a:r>
          </a:p>
        </p:txBody>
      </p:sp>
      <p:sp>
        <p:nvSpPr>
          <p:cNvPr id="2" name="Content Placeholder 1"/>
          <p:cNvSpPr>
            <a:spLocks noGrp="1"/>
          </p:cNvSpPr>
          <p:nvPr>
            <p:ph idx="4294967295"/>
          </p:nvPr>
        </p:nvSpPr>
        <p:spPr>
          <a:xfrm>
            <a:off x="173736" y="772668"/>
            <a:ext cx="8787383" cy="3854196"/>
          </a:xfrm>
        </p:spPr>
        <p:txBody>
          <a:bodyPr>
            <a:normAutofit lnSpcReduction="10000"/>
          </a:bodyPr>
          <a:lstStyle/>
          <a:p>
            <a:pPr marL="0">
              <a:lnSpc>
                <a:spcPct val="150000"/>
              </a:lnSpc>
            </a:pPr>
            <a:r>
              <a:rPr lang="en-US" sz="1600" dirty="0"/>
              <a:t>An </a:t>
            </a:r>
            <a:r>
              <a:rPr lang="en-US" sz="1600" b="1" i="1" u="sng" dirty="0">
                <a:solidFill>
                  <a:srgbClr val="FD2A00"/>
                </a:solidFill>
              </a:rPr>
              <a:t>Organization</a:t>
            </a:r>
            <a:r>
              <a:rPr lang="en-US" sz="1600" dirty="0">
                <a:solidFill>
                  <a:srgbClr val="FD2A00"/>
                </a:solidFill>
              </a:rPr>
              <a:t> </a:t>
            </a:r>
            <a:r>
              <a:rPr lang="en-US" sz="1600" dirty="0"/>
              <a:t>is a collection of users, APIs and other resources</a:t>
            </a:r>
          </a:p>
          <a:p>
            <a:pPr marL="0">
              <a:lnSpc>
                <a:spcPct val="150000"/>
              </a:lnSpc>
            </a:pPr>
            <a:r>
              <a:rPr lang="en-US" sz="1600" dirty="0"/>
              <a:t>An </a:t>
            </a:r>
            <a:r>
              <a:rPr lang="en-US" sz="1600" b="1" i="1" u="sng" dirty="0">
                <a:solidFill>
                  <a:srgbClr val="FD2A00"/>
                </a:solidFill>
              </a:rPr>
              <a:t>Environment</a:t>
            </a:r>
            <a:r>
              <a:rPr lang="en-US" sz="1600" dirty="0">
                <a:solidFill>
                  <a:schemeClr val="tx2"/>
                </a:solidFill>
              </a:rPr>
              <a:t> </a:t>
            </a:r>
            <a:r>
              <a:rPr lang="en-US" sz="1600" dirty="0"/>
              <a:t>is a subset of APIs in an Organization that are in a given deployment state</a:t>
            </a:r>
          </a:p>
          <a:p>
            <a:pPr marL="914400" lvl="3">
              <a:lnSpc>
                <a:spcPct val="150000"/>
              </a:lnSpc>
              <a:spcBef>
                <a:spcPts val="0"/>
              </a:spcBef>
            </a:pPr>
            <a:r>
              <a:rPr lang="en-US" dirty="0"/>
              <a:t>Default Environments: Test and Prod</a:t>
            </a:r>
          </a:p>
          <a:p>
            <a:pPr marL="0">
              <a:lnSpc>
                <a:spcPct val="150000"/>
              </a:lnSpc>
            </a:pPr>
            <a:r>
              <a:rPr lang="en-US" sz="1600" dirty="0"/>
              <a:t>An </a:t>
            </a:r>
            <a:r>
              <a:rPr lang="en-US" sz="1600" b="1" i="1" u="sng" dirty="0">
                <a:solidFill>
                  <a:srgbClr val="FD2A00"/>
                </a:solidFill>
              </a:rPr>
              <a:t>API Proxy </a:t>
            </a:r>
            <a:r>
              <a:rPr lang="en-US" sz="1600" dirty="0"/>
              <a:t>is a set of configurable logic that handles API requests.</a:t>
            </a:r>
          </a:p>
          <a:p>
            <a:pPr marL="0">
              <a:lnSpc>
                <a:spcPct val="150000"/>
              </a:lnSpc>
            </a:pPr>
            <a:r>
              <a:rPr lang="en-US" sz="1600" b="1" i="1" u="sng" dirty="0">
                <a:solidFill>
                  <a:srgbClr val="FD2A00"/>
                </a:solidFill>
              </a:rPr>
              <a:t>Flows</a:t>
            </a:r>
            <a:r>
              <a:rPr lang="en-US" sz="1600" b="1" dirty="0"/>
              <a:t> </a:t>
            </a:r>
            <a:r>
              <a:rPr lang="en-US" sz="1600" dirty="0"/>
              <a:t>represent a specific request type within an API proxy</a:t>
            </a:r>
          </a:p>
          <a:p>
            <a:pPr marL="914400" lvl="3">
              <a:lnSpc>
                <a:spcPct val="150000"/>
              </a:lnSpc>
              <a:spcBef>
                <a:spcPts val="0"/>
              </a:spcBef>
            </a:pPr>
            <a:r>
              <a:rPr lang="en-US" sz="1600" dirty="0"/>
              <a:t>Usually qualified by verb and path, but often by other request parameters as well</a:t>
            </a:r>
          </a:p>
          <a:p>
            <a:pPr marL="914400" lvl="3">
              <a:lnSpc>
                <a:spcPct val="150000"/>
              </a:lnSpc>
              <a:spcBef>
                <a:spcPts val="0"/>
              </a:spcBef>
            </a:pPr>
            <a:r>
              <a:rPr lang="en-US" sz="1600" dirty="0"/>
              <a:t>Pre / Post / Conditional (also referred to as </a:t>
            </a:r>
            <a:r>
              <a:rPr lang="en-US" sz="1600" i="1" u="sng" dirty="0"/>
              <a:t>resources</a:t>
            </a:r>
            <a:r>
              <a:rPr lang="en-US" sz="1600" dirty="0"/>
              <a:t> [as in </a:t>
            </a:r>
            <a:r>
              <a:rPr lang="en-US" sz="1600" b="1" i="1" u="sng" dirty="0"/>
              <a:t>URL</a:t>
            </a:r>
            <a:r>
              <a:rPr lang="en-US" sz="1600" dirty="0"/>
              <a:t>]) </a:t>
            </a:r>
          </a:p>
          <a:p>
            <a:pPr marL="0">
              <a:lnSpc>
                <a:spcPct val="150000"/>
              </a:lnSpc>
            </a:pPr>
            <a:r>
              <a:rPr lang="en-US" sz="1600" b="1" i="1" u="sng" dirty="0">
                <a:solidFill>
                  <a:srgbClr val="FD2A00"/>
                </a:solidFill>
              </a:rPr>
              <a:t>Policies</a:t>
            </a:r>
            <a:r>
              <a:rPr lang="en-US" sz="1600" dirty="0">
                <a:solidFill>
                  <a:srgbClr val="FD2A00"/>
                </a:solidFill>
              </a:rPr>
              <a:t> </a:t>
            </a:r>
            <a:r>
              <a:rPr lang="en-US" sz="1600" dirty="0"/>
              <a:t>(also known as Flow Steps) are bits of logic that can be executed during the course of processing a request</a:t>
            </a:r>
          </a:p>
          <a:p>
            <a:pPr marL="914400" lvl="3">
              <a:lnSpc>
                <a:spcPct val="150000"/>
              </a:lnSpc>
              <a:spcBef>
                <a:spcPts val="0"/>
              </a:spcBef>
            </a:pPr>
            <a:r>
              <a:rPr lang="en-US" dirty="0"/>
              <a:t>Policies can be applied to all Resources in a Proxy or only to select Resources</a:t>
            </a:r>
          </a:p>
          <a:p>
            <a:pPr marL="914400" lvl="3">
              <a:lnSpc>
                <a:spcPct val="150000"/>
              </a:lnSpc>
              <a:spcBef>
                <a:spcPts val="0"/>
              </a:spcBef>
            </a:pPr>
            <a:r>
              <a:rPr lang="en-US" dirty="0"/>
              <a:t>Policies can be conditionally executed </a:t>
            </a:r>
          </a:p>
        </p:txBody>
      </p:sp>
    </p:spTree>
    <p:extLst>
      <p:ext uri="{BB962C8B-B14F-4D97-AF65-F5344CB8AC3E}">
        <p14:creationId xmlns:p14="http://schemas.microsoft.com/office/powerpoint/2010/main" val="1619057542"/>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61989"/>
            <a:ext cx="6748463" cy="496379"/>
          </a:xfrm>
        </p:spPr>
        <p:txBody>
          <a:bodyPr>
            <a:normAutofit fontScale="90000"/>
          </a:bodyPr>
          <a:lstStyle/>
          <a:p>
            <a:r>
              <a:rPr lang="en-US" dirty="0"/>
              <a:t>Developers and Apps</a:t>
            </a:r>
          </a:p>
        </p:txBody>
      </p:sp>
      <p:sp>
        <p:nvSpPr>
          <p:cNvPr id="2" name="Content Placeholder 1"/>
          <p:cNvSpPr>
            <a:spLocks noGrp="1"/>
          </p:cNvSpPr>
          <p:nvPr>
            <p:ph idx="4294967295"/>
          </p:nvPr>
        </p:nvSpPr>
        <p:spPr>
          <a:xfrm>
            <a:off x="283464" y="827532"/>
            <a:ext cx="8549640" cy="3735324"/>
          </a:xfrm>
        </p:spPr>
        <p:txBody>
          <a:bodyPr>
            <a:normAutofit/>
          </a:bodyPr>
          <a:lstStyle/>
          <a:p>
            <a:r>
              <a:rPr lang="en-US" sz="2100" b="1" i="1" u="sng" dirty="0">
                <a:solidFill>
                  <a:srgbClr val="FD2A00"/>
                </a:solidFill>
              </a:rPr>
              <a:t>Developers</a:t>
            </a:r>
            <a:r>
              <a:rPr lang="en-US" sz="2100" dirty="0">
                <a:solidFill>
                  <a:srgbClr val="FD2A00"/>
                </a:solidFill>
              </a:rPr>
              <a:t> </a:t>
            </a:r>
            <a:r>
              <a:rPr lang="en-US" sz="2100" dirty="0"/>
              <a:t>are the internal or external partners that create applications that use your API products</a:t>
            </a:r>
          </a:p>
          <a:p>
            <a:pPr marL="914400" lvl="3">
              <a:spcBef>
                <a:spcPts val="0"/>
              </a:spcBef>
            </a:pPr>
            <a:r>
              <a:rPr lang="en-US" sz="1800" dirty="0"/>
              <a:t>Developers can be internal or external, and generally represent individuals</a:t>
            </a:r>
          </a:p>
          <a:p>
            <a:pPr marL="914400" lvl="3">
              <a:spcBef>
                <a:spcPts val="0"/>
              </a:spcBef>
            </a:pPr>
            <a:r>
              <a:rPr lang="en-US" sz="1800" dirty="0"/>
              <a:t>Developers can be grouped into </a:t>
            </a:r>
            <a:r>
              <a:rPr lang="en-US" sz="1800" b="1" dirty="0"/>
              <a:t>Companies</a:t>
            </a:r>
          </a:p>
          <a:p>
            <a:r>
              <a:rPr lang="en-US" sz="2100" dirty="0"/>
              <a:t>Developers are associated with </a:t>
            </a:r>
            <a:r>
              <a:rPr lang="en-US" sz="2100" b="1" i="1" u="sng" dirty="0">
                <a:solidFill>
                  <a:srgbClr val="FD2A00"/>
                </a:solidFill>
              </a:rPr>
              <a:t>Applications</a:t>
            </a:r>
            <a:r>
              <a:rPr lang="en-US" sz="2100" dirty="0"/>
              <a:t>, which are developer-written programs that use APIs</a:t>
            </a:r>
          </a:p>
          <a:p>
            <a:pPr marL="914400" lvl="3">
              <a:spcBef>
                <a:spcPts val="0"/>
              </a:spcBef>
            </a:pPr>
            <a:r>
              <a:rPr lang="en-US" sz="1800" dirty="0"/>
              <a:t>Applications can also be included in Companies</a:t>
            </a:r>
          </a:p>
          <a:p>
            <a:r>
              <a:rPr lang="en-US" sz="2100" b="1" dirty="0"/>
              <a:t>Applications</a:t>
            </a:r>
            <a:r>
              <a:rPr lang="en-US" sz="2100" dirty="0"/>
              <a:t> (and </a:t>
            </a:r>
            <a:r>
              <a:rPr lang="en-US" sz="2100" b="1" dirty="0"/>
              <a:t>Flows) </a:t>
            </a:r>
            <a:r>
              <a:rPr lang="en-US" sz="2100" dirty="0"/>
              <a:t>can be grouped into </a:t>
            </a:r>
            <a:r>
              <a:rPr lang="en-US" sz="2100" b="1" i="1" u="sng" dirty="0">
                <a:solidFill>
                  <a:schemeClr val="tx1">
                    <a:lumMod val="75000"/>
                  </a:schemeClr>
                </a:solidFill>
              </a:rPr>
              <a:t>Products</a:t>
            </a:r>
            <a:r>
              <a:rPr lang="en-US" sz="2100" b="1" dirty="0"/>
              <a:t> for exposure to Application Developers</a:t>
            </a:r>
            <a:endParaRPr lang="en-US" sz="2100" dirty="0">
              <a:solidFill>
                <a:schemeClr val="tx2"/>
              </a:solidFill>
            </a:endParaRPr>
          </a:p>
          <a:p>
            <a:pPr marL="914400" lvl="3">
              <a:spcBef>
                <a:spcPts val="0"/>
              </a:spcBef>
            </a:pPr>
            <a:r>
              <a:rPr lang="en-US" sz="1800" dirty="0"/>
              <a:t>Application Users are restricted by </a:t>
            </a:r>
            <a:r>
              <a:rPr lang="en-US" sz="1800" b="1" dirty="0"/>
              <a:t>Product </a:t>
            </a:r>
            <a:r>
              <a:rPr lang="en-US" sz="1800" dirty="0"/>
              <a:t>definitions</a:t>
            </a:r>
          </a:p>
          <a:p>
            <a:pPr lvl="1"/>
            <a:endParaRPr lang="en-US" sz="1800" dirty="0"/>
          </a:p>
        </p:txBody>
      </p:sp>
    </p:spTree>
    <p:extLst>
      <p:ext uri="{BB962C8B-B14F-4D97-AF65-F5344CB8AC3E}">
        <p14:creationId xmlns:p14="http://schemas.microsoft.com/office/powerpoint/2010/main" val="592635471"/>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44488"/>
            <a:ext cx="6748463" cy="274637"/>
          </a:xfrm>
        </p:spPr>
        <p:txBody>
          <a:bodyPr>
            <a:normAutofit fontScale="90000"/>
          </a:bodyPr>
          <a:lstStyle/>
          <a:p>
            <a:r>
              <a:rPr lang="en-US" dirty="0"/>
              <a:t>API Security</a:t>
            </a:r>
          </a:p>
        </p:txBody>
      </p:sp>
      <p:sp>
        <p:nvSpPr>
          <p:cNvPr id="2" name="Content Placeholder 1"/>
          <p:cNvSpPr>
            <a:spLocks noGrp="1"/>
          </p:cNvSpPr>
          <p:nvPr>
            <p:ph idx="4294967295"/>
          </p:nvPr>
        </p:nvSpPr>
        <p:spPr>
          <a:xfrm>
            <a:off x="4525169" y="2686604"/>
            <a:ext cx="4446587" cy="2036509"/>
          </a:xfrm>
        </p:spPr>
        <p:txBody>
          <a:bodyPr>
            <a:normAutofit lnSpcReduction="10000"/>
          </a:bodyPr>
          <a:lstStyle/>
          <a:p>
            <a:pPr>
              <a:lnSpc>
                <a:spcPct val="120000"/>
              </a:lnSpc>
              <a:buFont typeface="Arial" panose="020B0604020202020204" pitchFamily="34" charset="0"/>
              <a:buChar char="•"/>
            </a:pPr>
            <a:r>
              <a:rPr lang="en-US" sz="2400" b="1" dirty="0"/>
              <a:t>API Products </a:t>
            </a:r>
            <a:r>
              <a:rPr lang="en-US" sz="2400" dirty="0"/>
              <a:t>are:</a:t>
            </a:r>
          </a:p>
          <a:p>
            <a:pPr marL="914400" lvl="3">
              <a:lnSpc>
                <a:spcPct val="120000"/>
              </a:lnSpc>
              <a:spcBef>
                <a:spcPts val="0"/>
              </a:spcBef>
              <a:buFont typeface="Arial" panose="020B0604020202020204" pitchFamily="34" charset="0"/>
              <a:buChar char="•"/>
            </a:pPr>
            <a:r>
              <a:rPr lang="en-US" sz="1600" dirty="0"/>
              <a:t>collections of API resources, combined with a service plan and presented to developers as a bundle.</a:t>
            </a:r>
          </a:p>
          <a:p>
            <a:pPr marL="914400" lvl="3">
              <a:lnSpc>
                <a:spcPct val="120000"/>
              </a:lnSpc>
              <a:spcBef>
                <a:spcPts val="0"/>
              </a:spcBef>
              <a:buFont typeface="Arial" panose="020B0604020202020204" pitchFamily="34" charset="0"/>
              <a:buChar char="•"/>
            </a:pPr>
            <a:r>
              <a:rPr lang="en-US" sz="1600" dirty="0"/>
              <a:t>the central mechanism for authorization and access control.  </a:t>
            </a:r>
          </a:p>
        </p:txBody>
      </p:sp>
      <p:pic>
        <p:nvPicPr>
          <p:cNvPr id="4" name="Picture 3"/>
          <p:cNvPicPr>
            <a:picLocks noChangeAspect="1"/>
          </p:cNvPicPr>
          <p:nvPr/>
        </p:nvPicPr>
        <p:blipFill>
          <a:blip r:embed="rId2"/>
          <a:stretch>
            <a:fillRect/>
          </a:stretch>
        </p:blipFill>
        <p:spPr>
          <a:xfrm>
            <a:off x="2018977" y="539497"/>
            <a:ext cx="4579958" cy="2227319"/>
          </a:xfrm>
          <a:prstGeom prst="rect">
            <a:avLst/>
          </a:prstGeom>
        </p:spPr>
      </p:pic>
      <p:sp>
        <p:nvSpPr>
          <p:cNvPr id="5" name="Content Placeholder 1"/>
          <p:cNvSpPr txBox="1">
            <a:spLocks/>
          </p:cNvSpPr>
          <p:nvPr/>
        </p:nvSpPr>
        <p:spPr>
          <a:xfrm>
            <a:off x="172244" y="2762600"/>
            <a:ext cx="4216779" cy="1841500"/>
          </a:xfrm>
          <a:prstGeom prst="rect">
            <a:avLst/>
          </a:prstGeom>
        </p:spPr>
        <p:txBody>
          <a:bodyPr vert="horz" lIns="0" tIns="34290" rIns="68580" bIns="34290" rtlCol="0">
            <a:normAutofit/>
          </a:bodyPr>
          <a:lstStyle>
            <a:lvl1pPr marL="548640" indent="-274320" algn="l" defTabSz="457200" rtl="0" eaLnBrk="1" latinLnBrk="0" hangingPunct="1">
              <a:lnSpc>
                <a:spcPts val="2200"/>
              </a:lnSpc>
              <a:spcBef>
                <a:spcPts val="800"/>
              </a:spcBef>
              <a:spcAft>
                <a:spcPts val="0"/>
              </a:spcAft>
              <a:buClr>
                <a:schemeClr val="tx2"/>
              </a:buClr>
              <a:buFont typeface="Arial"/>
              <a:buChar char="•"/>
              <a:defRPr sz="2000" b="0" i="0" kern="1200" baseline="0">
                <a:solidFill>
                  <a:schemeClr val="accent3"/>
                </a:solidFill>
                <a:latin typeface="+mn-lt"/>
                <a:ea typeface="+mn-ea"/>
                <a:cs typeface="Arial"/>
              </a:defRPr>
            </a:lvl1pPr>
            <a:lvl2pPr marL="822960" indent="-274320" algn="l" defTabSz="457200" rtl="0" eaLnBrk="1" latinLnBrk="0" hangingPunct="1">
              <a:lnSpc>
                <a:spcPts val="2200"/>
              </a:lnSpc>
              <a:spcBef>
                <a:spcPts val="800"/>
              </a:spcBef>
              <a:spcAft>
                <a:spcPts val="0"/>
              </a:spcAft>
              <a:buClr>
                <a:schemeClr val="tx2"/>
              </a:buClr>
              <a:buFont typeface="Arial"/>
              <a:buChar char="–"/>
              <a:defRPr sz="1800" b="0" i="0" kern="1200">
                <a:solidFill>
                  <a:schemeClr val="accent3"/>
                </a:solidFill>
                <a:latin typeface="+mn-lt"/>
                <a:ea typeface="+mn-ea"/>
                <a:cs typeface="Arial"/>
              </a:defRPr>
            </a:lvl2pPr>
            <a:lvl3pPr marL="109728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Arial"/>
              </a:defRPr>
            </a:lvl3pPr>
            <a:lvl4pPr marL="137160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Helvetica Light"/>
              </a:defRPr>
            </a:lvl4pPr>
            <a:lvl5pPr marL="164592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en-US" sz="2400" b="1" dirty="0">
                <a:solidFill>
                  <a:schemeClr val="bg2"/>
                </a:solidFill>
              </a:rPr>
              <a:t>Keys</a:t>
            </a:r>
            <a:r>
              <a:rPr lang="en-US" sz="2400" dirty="0">
                <a:solidFill>
                  <a:schemeClr val="bg2"/>
                </a:solidFill>
              </a:rPr>
              <a:t> are:</a:t>
            </a:r>
          </a:p>
          <a:p>
            <a:pPr marL="834390" lvl="4" indent="-285750">
              <a:lnSpc>
                <a:spcPct val="100000"/>
              </a:lnSpc>
              <a:spcBef>
                <a:spcPts val="0"/>
              </a:spcBef>
            </a:pPr>
            <a:r>
              <a:rPr lang="en-US" dirty="0">
                <a:solidFill>
                  <a:schemeClr val="bg2"/>
                </a:solidFill>
              </a:rPr>
              <a:t>assigned to an application when it is created</a:t>
            </a:r>
          </a:p>
          <a:p>
            <a:pPr marL="834390" lvl="4" indent="-285750">
              <a:lnSpc>
                <a:spcPct val="100000"/>
              </a:lnSpc>
              <a:spcBef>
                <a:spcPts val="0"/>
              </a:spcBef>
            </a:pPr>
            <a:r>
              <a:rPr lang="en-US" dirty="0">
                <a:solidFill>
                  <a:schemeClr val="bg2"/>
                </a:solidFill>
              </a:rPr>
              <a:t>linked to a Product when the Product is associated with an application</a:t>
            </a:r>
          </a:p>
        </p:txBody>
      </p:sp>
    </p:spTree>
    <p:extLst>
      <p:ext uri="{BB962C8B-B14F-4D97-AF65-F5344CB8AC3E}">
        <p14:creationId xmlns:p14="http://schemas.microsoft.com/office/powerpoint/2010/main" val="239396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46075"/>
            <a:ext cx="6748463" cy="273050"/>
          </a:xfrm>
        </p:spPr>
        <p:txBody>
          <a:bodyPr>
            <a:normAutofit fontScale="90000"/>
          </a:bodyPr>
          <a:lstStyle/>
          <a:p>
            <a:r>
              <a:rPr lang="en-US" dirty="0"/>
              <a:t>Security for Apigee Edge Users</a:t>
            </a:r>
          </a:p>
        </p:txBody>
      </p:sp>
      <p:sp>
        <p:nvSpPr>
          <p:cNvPr id="2" name="Content Placeholder 1"/>
          <p:cNvSpPr>
            <a:spLocks noGrp="1"/>
          </p:cNvSpPr>
          <p:nvPr>
            <p:ph idx="4294967295"/>
          </p:nvPr>
        </p:nvSpPr>
        <p:spPr>
          <a:xfrm>
            <a:off x="0" y="817563"/>
            <a:ext cx="5999163" cy="1454150"/>
          </a:xfrm>
        </p:spPr>
        <p:txBody>
          <a:bodyPr>
            <a:noAutofit/>
          </a:bodyPr>
          <a:lstStyle/>
          <a:p>
            <a:r>
              <a:rPr lang="en-US" sz="1200" b="1" dirty="0"/>
              <a:t>Permissions</a:t>
            </a:r>
            <a:r>
              <a:rPr lang="en-US" sz="1200" dirty="0"/>
              <a:t> define create/read/update/delete access to resources</a:t>
            </a:r>
            <a:endParaRPr lang="en-US" sz="1200" b="1" dirty="0"/>
          </a:p>
          <a:p>
            <a:r>
              <a:rPr lang="en-US" sz="1200" b="1" dirty="0"/>
              <a:t>Roles</a:t>
            </a:r>
            <a:r>
              <a:rPr lang="en-US" sz="1200" dirty="0"/>
              <a:t> identify a collection of permissions that can be assigned to a user</a:t>
            </a:r>
          </a:p>
          <a:p>
            <a:r>
              <a:rPr lang="en-US" sz="1200" dirty="0"/>
              <a:t>Predefined roles assign common permissions to key Apigee resources</a:t>
            </a:r>
          </a:p>
        </p:txBody>
      </p:sp>
      <p:graphicFrame>
        <p:nvGraphicFramePr>
          <p:cNvPr id="4" name="Content Placeholder 3"/>
          <p:cNvGraphicFramePr>
            <a:graphicFrameLocks/>
          </p:cNvGraphicFramePr>
          <p:nvPr>
            <p:extLst>
              <p:ext uri="{D42A27DB-BD31-4B8C-83A1-F6EECF244321}">
                <p14:modId xmlns:p14="http://schemas.microsoft.com/office/powerpoint/2010/main" val="392903197"/>
              </p:ext>
            </p:extLst>
          </p:nvPr>
        </p:nvGraphicFramePr>
        <p:xfrm>
          <a:off x="997300" y="2164842"/>
          <a:ext cx="7524908" cy="2407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6618173" y="866403"/>
            <a:ext cx="1804971" cy="1355140"/>
          </a:xfrm>
          <a:prstGeom prst="rect">
            <a:avLst/>
          </a:prstGeom>
        </p:spPr>
      </p:pic>
    </p:spTree>
    <p:extLst>
      <p:ext uri="{BB962C8B-B14F-4D97-AF65-F5344CB8AC3E}">
        <p14:creationId xmlns:p14="http://schemas.microsoft.com/office/powerpoint/2010/main" val="538985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42900"/>
            <a:ext cx="6748463" cy="536194"/>
          </a:xfrm>
        </p:spPr>
        <p:txBody>
          <a:bodyPr>
            <a:normAutofit fontScale="90000"/>
          </a:bodyPr>
          <a:lstStyle/>
          <a:p>
            <a:r>
              <a:rPr lang="en-US" dirty="0"/>
              <a:t>API Proxy and Target Endpoints</a:t>
            </a:r>
          </a:p>
        </p:txBody>
      </p:sp>
      <p:sp>
        <p:nvSpPr>
          <p:cNvPr id="2" name="Content Placeholder 1"/>
          <p:cNvSpPr>
            <a:spLocks noGrp="1"/>
          </p:cNvSpPr>
          <p:nvPr>
            <p:ph idx="4294967295"/>
          </p:nvPr>
        </p:nvSpPr>
        <p:spPr>
          <a:xfrm>
            <a:off x="385762" y="879094"/>
            <a:ext cx="8372475" cy="3762375"/>
          </a:xfrm>
        </p:spPr>
        <p:txBody>
          <a:bodyPr>
            <a:noAutofit/>
          </a:bodyPr>
          <a:lstStyle/>
          <a:p>
            <a:r>
              <a:rPr lang="en-US" sz="1800" dirty="0"/>
              <a:t>Define an API as a </a:t>
            </a:r>
            <a:r>
              <a:rPr lang="en-US" sz="1800" b="1" i="1" dirty="0">
                <a:solidFill>
                  <a:schemeClr val="accent3"/>
                </a:solidFill>
              </a:rPr>
              <a:t>set of resources </a:t>
            </a:r>
            <a:r>
              <a:rPr lang="en-US" sz="1800" dirty="0"/>
              <a:t>that access a given target system.  </a:t>
            </a:r>
          </a:p>
          <a:p>
            <a:r>
              <a:rPr lang="en-US" sz="1800" dirty="0"/>
              <a:t>Client-side interfaces can be accessed using either HTTP or HTTPS</a:t>
            </a:r>
          </a:p>
          <a:p>
            <a:r>
              <a:rPr lang="en-US" sz="1800" dirty="0"/>
              <a:t>Targets can be accessed using either HTTP or HTTPS, using either one-way SSL or two-way SSL with mutual authentication</a:t>
            </a:r>
          </a:p>
          <a:p>
            <a:r>
              <a:rPr lang="en-US" sz="1800" dirty="0"/>
              <a:t>REST and SOAP (via translation) targets supported</a:t>
            </a:r>
          </a:p>
          <a:p>
            <a:r>
              <a:rPr lang="en-US" sz="1800" b="1" i="1" dirty="0">
                <a:solidFill>
                  <a:schemeClr val="accent3"/>
                </a:solidFill>
              </a:rPr>
              <a:t>“First match” </a:t>
            </a:r>
            <a:r>
              <a:rPr lang="en-US" sz="1800" dirty="0"/>
              <a:t>selection: define a set of resource criteria matching incoming requests, and </a:t>
            </a:r>
            <a:r>
              <a:rPr lang="en-US" sz="1800" b="1" i="1" dirty="0">
                <a:solidFill>
                  <a:schemeClr val="accent3"/>
                </a:solidFill>
              </a:rPr>
              <a:t>the first match found controls request execution</a:t>
            </a:r>
          </a:p>
          <a:p>
            <a:r>
              <a:rPr lang="en-US" sz="1800" dirty="0"/>
              <a:t>Resource matching on path nodes, query parameters, HTTP verbs and other types of conditions</a:t>
            </a:r>
          </a:p>
          <a:p>
            <a:r>
              <a:rPr lang="en-US" sz="1800" dirty="0"/>
              <a:t>Determine target service for requests using either static or dynamic routing</a:t>
            </a:r>
          </a:p>
        </p:txBody>
      </p:sp>
    </p:spTree>
    <p:extLst>
      <p:ext uri="{BB962C8B-B14F-4D97-AF65-F5344CB8AC3E}">
        <p14:creationId xmlns:p14="http://schemas.microsoft.com/office/powerpoint/2010/main" val="2676108646"/>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98438"/>
            <a:ext cx="7797800" cy="506412"/>
          </a:xfrm>
        </p:spPr>
        <p:txBody>
          <a:bodyPr/>
          <a:lstStyle/>
          <a:p>
            <a:r>
              <a:rPr lang="en-US" dirty="0"/>
              <a:t>API Proxy Flows</a:t>
            </a:r>
          </a:p>
        </p:txBody>
      </p:sp>
      <p:sp>
        <p:nvSpPr>
          <p:cNvPr id="2" name="Content Placeholder 1"/>
          <p:cNvSpPr>
            <a:spLocks noGrp="1"/>
          </p:cNvSpPr>
          <p:nvPr>
            <p:ph idx="4294967295"/>
          </p:nvPr>
        </p:nvSpPr>
        <p:spPr>
          <a:xfrm>
            <a:off x="379418" y="3549651"/>
            <a:ext cx="8372475" cy="1257300"/>
          </a:xfrm>
        </p:spPr>
        <p:txBody>
          <a:bodyPr>
            <a:normAutofit fontScale="92500" lnSpcReduction="20000"/>
          </a:bodyPr>
          <a:lstStyle/>
          <a:p>
            <a:r>
              <a:rPr lang="en-US" dirty="0"/>
              <a:t>Flows allow you to define API resources.</a:t>
            </a:r>
          </a:p>
          <a:p>
            <a:r>
              <a:rPr lang="en-US" dirty="0"/>
              <a:t>Conditionally execute policies across all flows (resources) or only for specific resources.</a:t>
            </a:r>
          </a:p>
          <a:p>
            <a:r>
              <a:rPr lang="en-US" dirty="0"/>
              <a:t>Add policies that execute either before or after backend API request.</a:t>
            </a:r>
          </a:p>
        </p:txBody>
      </p:sp>
      <p:pic>
        <p:nvPicPr>
          <p:cNvPr id="4" name="Picture 3"/>
          <p:cNvPicPr>
            <a:picLocks noChangeAspect="1"/>
          </p:cNvPicPr>
          <p:nvPr/>
        </p:nvPicPr>
        <p:blipFill>
          <a:blip r:embed="rId2"/>
          <a:stretch>
            <a:fillRect/>
          </a:stretch>
        </p:blipFill>
        <p:spPr>
          <a:xfrm>
            <a:off x="118943" y="755650"/>
            <a:ext cx="8893427" cy="2886075"/>
          </a:xfrm>
          <a:prstGeom prst="rect">
            <a:avLst/>
          </a:prstGeom>
        </p:spPr>
      </p:pic>
      <p:cxnSp>
        <p:nvCxnSpPr>
          <p:cNvPr id="10" name="Straight Connector 9"/>
          <p:cNvCxnSpPr/>
          <p:nvPr/>
        </p:nvCxnSpPr>
        <p:spPr>
          <a:xfrm flipV="1">
            <a:off x="3941763" y="2222500"/>
            <a:ext cx="1016000" cy="88900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3827463" y="1155700"/>
            <a:ext cx="1231900" cy="1066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8895751"/>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prstGeom prst="rect">
            <a:avLst/>
          </a:prstGeom>
        </p:spPr>
        <p:txBody>
          <a:bodyPr/>
          <a:lstStyle/>
          <a:p>
            <a:fld id="{72EC1214-2C7B-1846-91C7-D93747619575}" type="slidenum">
              <a:rPr lang="en-US" smtClean="0"/>
              <a:t>37</a:t>
            </a:fld>
            <a:endParaRPr lang="en-US" dirty="0"/>
          </a:p>
        </p:txBody>
      </p:sp>
      <p:sp>
        <p:nvSpPr>
          <p:cNvPr id="2" name="Title 1"/>
          <p:cNvSpPr>
            <a:spLocks noGrp="1"/>
          </p:cNvSpPr>
          <p:nvPr>
            <p:ph type="title" idx="4294967295"/>
          </p:nvPr>
        </p:nvSpPr>
        <p:spPr>
          <a:xfrm>
            <a:off x="0" y="198438"/>
            <a:ext cx="7797800" cy="506412"/>
          </a:xfrm>
        </p:spPr>
        <p:txBody>
          <a:bodyPr/>
          <a:lstStyle/>
          <a:p>
            <a:r>
              <a:rPr lang="en-US" dirty="0"/>
              <a:t>The power of policies</a:t>
            </a:r>
          </a:p>
        </p:txBody>
      </p:sp>
      <p:pic>
        <p:nvPicPr>
          <p:cNvPr id="10" name="Picture 9"/>
          <p:cNvPicPr>
            <a:picLocks noChangeAspect="1"/>
          </p:cNvPicPr>
          <p:nvPr/>
        </p:nvPicPr>
        <p:blipFill>
          <a:blip r:embed="rId3"/>
          <a:stretch>
            <a:fillRect/>
          </a:stretch>
        </p:blipFill>
        <p:spPr>
          <a:xfrm>
            <a:off x="2648125" y="1020659"/>
            <a:ext cx="1918638" cy="1570122"/>
          </a:xfrm>
          <a:prstGeom prst="rect">
            <a:avLst/>
          </a:prstGeom>
          <a:ln>
            <a:solidFill>
              <a:srgbClr val="A7A9AC"/>
            </a:solidFill>
          </a:ln>
        </p:spPr>
      </p:pic>
      <p:pic>
        <p:nvPicPr>
          <p:cNvPr id="11" name="Picture 10"/>
          <p:cNvPicPr>
            <a:picLocks noChangeAspect="1"/>
          </p:cNvPicPr>
          <p:nvPr/>
        </p:nvPicPr>
        <p:blipFill>
          <a:blip r:embed="rId4"/>
          <a:stretch>
            <a:fillRect/>
          </a:stretch>
        </p:blipFill>
        <p:spPr>
          <a:xfrm>
            <a:off x="4581688" y="1016512"/>
            <a:ext cx="1903713" cy="2147431"/>
          </a:xfrm>
          <a:prstGeom prst="rect">
            <a:avLst/>
          </a:prstGeom>
          <a:ln>
            <a:solidFill>
              <a:srgbClr val="A7A9AC"/>
            </a:solidFill>
          </a:ln>
        </p:spPr>
      </p:pic>
      <p:pic>
        <p:nvPicPr>
          <p:cNvPr id="12" name="Picture 11"/>
          <p:cNvPicPr>
            <a:picLocks noChangeAspect="1"/>
          </p:cNvPicPr>
          <p:nvPr/>
        </p:nvPicPr>
        <p:blipFill>
          <a:blip r:embed="rId5"/>
          <a:stretch>
            <a:fillRect/>
          </a:stretch>
        </p:blipFill>
        <p:spPr>
          <a:xfrm>
            <a:off x="2648125" y="2601988"/>
            <a:ext cx="1918638" cy="1961048"/>
          </a:xfrm>
          <a:prstGeom prst="rect">
            <a:avLst/>
          </a:prstGeom>
          <a:ln>
            <a:solidFill>
              <a:srgbClr val="A7A9AC"/>
            </a:solidFill>
          </a:ln>
        </p:spPr>
      </p:pic>
      <p:pic>
        <p:nvPicPr>
          <p:cNvPr id="13" name="Picture 12"/>
          <p:cNvPicPr>
            <a:picLocks noChangeAspect="1"/>
          </p:cNvPicPr>
          <p:nvPr/>
        </p:nvPicPr>
        <p:blipFill>
          <a:blip r:embed="rId6"/>
          <a:stretch>
            <a:fillRect/>
          </a:stretch>
        </p:blipFill>
        <p:spPr>
          <a:xfrm>
            <a:off x="4566764" y="3165343"/>
            <a:ext cx="1918638" cy="1397693"/>
          </a:xfrm>
          <a:prstGeom prst="rect">
            <a:avLst/>
          </a:prstGeom>
          <a:ln>
            <a:solidFill>
              <a:srgbClr val="A7A9AC"/>
            </a:solidFill>
          </a:ln>
        </p:spPr>
      </p:pic>
      <p:sp>
        <p:nvSpPr>
          <p:cNvPr id="14" name="TextBox 13"/>
          <p:cNvSpPr txBox="1"/>
          <p:nvPr/>
        </p:nvSpPr>
        <p:spPr>
          <a:xfrm>
            <a:off x="259014" y="1016511"/>
            <a:ext cx="2389111" cy="784830"/>
          </a:xfrm>
          <a:prstGeom prst="rect">
            <a:avLst/>
          </a:prstGeom>
          <a:noFill/>
        </p:spPr>
        <p:txBody>
          <a:bodyPr wrap="square" rtlCol="0">
            <a:spAutoFit/>
          </a:bodyPr>
          <a:lstStyle/>
          <a:p>
            <a:pPr>
              <a:buClr>
                <a:schemeClr val="tx2"/>
              </a:buClr>
            </a:pPr>
            <a:r>
              <a:rPr lang="en-US" sz="1500" b="1" dirty="0">
                <a:solidFill>
                  <a:srgbClr val="FF4300"/>
                </a:solidFill>
              </a:rPr>
              <a:t>Manage</a:t>
            </a:r>
            <a:r>
              <a:rPr lang="en-US" sz="1500" dirty="0">
                <a:solidFill>
                  <a:srgbClr val="FF4300"/>
                </a:solidFill>
              </a:rPr>
              <a:t> </a:t>
            </a:r>
            <a:r>
              <a:rPr lang="en-US" sz="1500" dirty="0"/>
              <a:t>interactions with API consumers and optimize performance</a:t>
            </a:r>
          </a:p>
        </p:txBody>
      </p:sp>
      <p:sp>
        <p:nvSpPr>
          <p:cNvPr id="15" name="TextBox 14"/>
          <p:cNvSpPr txBox="1"/>
          <p:nvPr/>
        </p:nvSpPr>
        <p:spPr>
          <a:xfrm>
            <a:off x="6672808" y="1016511"/>
            <a:ext cx="2283619" cy="784830"/>
          </a:xfrm>
          <a:prstGeom prst="rect">
            <a:avLst/>
          </a:prstGeom>
          <a:noFill/>
        </p:spPr>
        <p:txBody>
          <a:bodyPr wrap="square" rtlCol="0">
            <a:spAutoFit/>
          </a:bodyPr>
          <a:lstStyle/>
          <a:p>
            <a:pPr>
              <a:buClr>
                <a:schemeClr val="tx2"/>
              </a:buClr>
            </a:pPr>
            <a:r>
              <a:rPr lang="en-US" sz="1500" b="1" dirty="0">
                <a:solidFill>
                  <a:srgbClr val="FF0000"/>
                </a:solidFill>
              </a:rPr>
              <a:t>Secure</a:t>
            </a:r>
            <a:r>
              <a:rPr lang="en-US" sz="1500" dirty="0">
                <a:solidFill>
                  <a:schemeClr val="tx2"/>
                </a:solidFill>
              </a:rPr>
              <a:t> </a:t>
            </a:r>
            <a:r>
              <a:rPr lang="en-US" sz="1500" dirty="0"/>
              <a:t>APIs and protect back-end systems from attack</a:t>
            </a:r>
          </a:p>
        </p:txBody>
      </p:sp>
      <p:sp>
        <p:nvSpPr>
          <p:cNvPr id="16" name="TextBox 15"/>
          <p:cNvSpPr txBox="1"/>
          <p:nvPr/>
        </p:nvSpPr>
        <p:spPr>
          <a:xfrm>
            <a:off x="259014" y="2596724"/>
            <a:ext cx="2283619" cy="784830"/>
          </a:xfrm>
          <a:prstGeom prst="rect">
            <a:avLst/>
          </a:prstGeom>
          <a:noFill/>
        </p:spPr>
        <p:txBody>
          <a:bodyPr wrap="square" rtlCol="0">
            <a:spAutoFit/>
          </a:bodyPr>
          <a:lstStyle/>
          <a:p>
            <a:pPr>
              <a:buClr>
                <a:schemeClr val="tx2"/>
              </a:buClr>
            </a:pPr>
            <a:r>
              <a:rPr lang="en-US" sz="1500" b="1" dirty="0">
                <a:solidFill>
                  <a:srgbClr val="FF4300"/>
                </a:solidFill>
              </a:rPr>
              <a:t>Transform</a:t>
            </a:r>
            <a:r>
              <a:rPr lang="en-US" sz="1500" dirty="0"/>
              <a:t>, translate and reformat data for easy consumption</a:t>
            </a:r>
          </a:p>
        </p:txBody>
      </p:sp>
      <p:sp>
        <p:nvSpPr>
          <p:cNvPr id="17" name="TextBox 16"/>
          <p:cNvSpPr txBox="1"/>
          <p:nvPr/>
        </p:nvSpPr>
        <p:spPr>
          <a:xfrm>
            <a:off x="6672809" y="3172633"/>
            <a:ext cx="2283619" cy="784830"/>
          </a:xfrm>
          <a:prstGeom prst="rect">
            <a:avLst/>
          </a:prstGeom>
          <a:noFill/>
        </p:spPr>
        <p:txBody>
          <a:bodyPr wrap="square" rtlCol="0">
            <a:spAutoFit/>
          </a:bodyPr>
          <a:lstStyle/>
          <a:p>
            <a:pPr>
              <a:buClr>
                <a:schemeClr val="tx2"/>
              </a:buClr>
            </a:pPr>
            <a:r>
              <a:rPr lang="en-US" sz="1500" b="1" dirty="0">
                <a:solidFill>
                  <a:srgbClr val="FF4300"/>
                </a:solidFill>
              </a:rPr>
              <a:t>Extend</a:t>
            </a:r>
            <a:r>
              <a:rPr lang="en-US" sz="1500" dirty="0"/>
              <a:t> with programming when you need it</a:t>
            </a:r>
          </a:p>
        </p:txBody>
      </p:sp>
    </p:spTree>
    <p:extLst>
      <p:ext uri="{BB962C8B-B14F-4D97-AF65-F5344CB8AC3E}">
        <p14:creationId xmlns:p14="http://schemas.microsoft.com/office/powerpoint/2010/main" val="321331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prstGeom prst="rect">
            <a:avLst/>
          </a:prstGeom>
        </p:spPr>
        <p:txBody>
          <a:bodyPr/>
          <a:lstStyle/>
          <a:p>
            <a:fld id="{72EC1214-2C7B-1846-91C7-D93747619575}" type="slidenum">
              <a:rPr lang="en-US" smtClean="0"/>
              <a:t>38</a:t>
            </a:fld>
            <a:endParaRPr lang="en-US" dirty="0"/>
          </a:p>
        </p:txBody>
      </p:sp>
      <p:sp>
        <p:nvSpPr>
          <p:cNvPr id="3" name="Title 2"/>
          <p:cNvSpPr>
            <a:spLocks noGrp="1"/>
          </p:cNvSpPr>
          <p:nvPr>
            <p:ph type="title" idx="4294967295"/>
          </p:nvPr>
        </p:nvSpPr>
        <p:spPr>
          <a:xfrm>
            <a:off x="0" y="333375"/>
            <a:ext cx="8164513" cy="274638"/>
          </a:xfrm>
        </p:spPr>
        <p:txBody>
          <a:bodyPr>
            <a:normAutofit fontScale="90000"/>
          </a:bodyPr>
          <a:lstStyle/>
          <a:p>
            <a:r>
              <a:rPr lang="en-US" dirty="0"/>
              <a:t>The “processing pipeline” is powerful and flexible</a:t>
            </a:r>
          </a:p>
        </p:txBody>
      </p:sp>
      <p:cxnSp>
        <p:nvCxnSpPr>
          <p:cNvPr id="6" name="Straight Arrow Connector 5"/>
          <p:cNvCxnSpPr/>
          <p:nvPr/>
        </p:nvCxnSpPr>
        <p:spPr>
          <a:xfrm flipH="1" flipV="1">
            <a:off x="1146573" y="1832346"/>
            <a:ext cx="6840799" cy="16018"/>
          </a:xfrm>
          <a:prstGeom prst="straightConnector1">
            <a:avLst/>
          </a:prstGeom>
          <a:ln w="19050" cmpd="sng">
            <a:solidFill>
              <a:srgbClr val="F8220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1582186" y="1182234"/>
            <a:ext cx="5966771" cy="3199267"/>
          </a:xfrm>
          <a:prstGeom prst="round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61717" tIns="30859" rIns="61717" bIns="30859" rtlCol="0" anchor="t"/>
          <a:lstStyle/>
          <a:p>
            <a:pPr algn="ctr"/>
            <a:endParaRPr lang="en-US" sz="1050" dirty="0">
              <a:solidFill>
                <a:schemeClr val="tx1"/>
              </a:solidFill>
              <a:cs typeface="Arial"/>
            </a:endParaRPr>
          </a:p>
        </p:txBody>
      </p:sp>
      <p:grpSp>
        <p:nvGrpSpPr>
          <p:cNvPr id="17" name="Group 16"/>
          <p:cNvGrpSpPr/>
          <p:nvPr/>
        </p:nvGrpSpPr>
        <p:grpSpPr>
          <a:xfrm>
            <a:off x="233125" y="1670050"/>
            <a:ext cx="913448" cy="687768"/>
            <a:chOff x="700458" y="5247080"/>
            <a:chExt cx="914400" cy="917024"/>
          </a:xfrm>
        </p:grpSpPr>
        <p:grpSp>
          <p:nvGrpSpPr>
            <p:cNvPr id="18" name="Group 17"/>
            <p:cNvGrpSpPr/>
            <p:nvPr/>
          </p:nvGrpSpPr>
          <p:grpSpPr>
            <a:xfrm flipH="1">
              <a:off x="899780" y="5247080"/>
              <a:ext cx="515757" cy="515892"/>
              <a:chOff x="2488406" y="1370012"/>
              <a:chExt cx="685800" cy="685800"/>
            </a:xfrm>
          </p:grpSpPr>
          <p:pic>
            <p:nvPicPr>
              <p:cNvPr id="20" name="Picture 19"/>
              <p:cNvPicPr>
                <a:picLocks noChangeAspect="1"/>
              </p:cNvPicPr>
              <p:nvPr/>
            </p:nvPicPr>
            <p:blipFill>
              <a:blip r:embed="rId3"/>
              <a:stretch>
                <a:fillRect/>
              </a:stretch>
            </p:blipFill>
            <p:spPr>
              <a:xfrm>
                <a:off x="2488406" y="1370012"/>
                <a:ext cx="685800" cy="685800"/>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sp>
          <p:nvSpPr>
            <p:cNvPr id="19" name="Text Placeholder 2"/>
            <p:cNvSpPr txBox="1">
              <a:spLocks/>
            </p:cNvSpPr>
            <p:nvPr/>
          </p:nvSpPr>
          <p:spPr>
            <a:xfrm flipH="1">
              <a:off x="700458" y="5798344"/>
              <a:ext cx="914400" cy="365760"/>
            </a:xfrm>
            <a:prstGeom prst="rect">
              <a:avLst/>
            </a:prstGeom>
          </p:spPr>
          <p:txBody>
            <a:bodyPr>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975" b="1" dirty="0">
                  <a:solidFill>
                    <a:srgbClr val="686868"/>
                  </a:solidFill>
                  <a:latin typeface="+mj-lt"/>
                  <a:cs typeface="Arial"/>
                </a:rPr>
                <a:t>App</a:t>
              </a:r>
            </a:p>
          </p:txBody>
        </p:sp>
      </p:grpSp>
      <p:grpSp>
        <p:nvGrpSpPr>
          <p:cNvPr id="22" name="Group 21"/>
          <p:cNvGrpSpPr/>
          <p:nvPr/>
        </p:nvGrpSpPr>
        <p:grpSpPr>
          <a:xfrm>
            <a:off x="7987372" y="1484801"/>
            <a:ext cx="913448" cy="782923"/>
            <a:chOff x="7469921" y="5120207"/>
            <a:chExt cx="914400" cy="1043897"/>
          </a:xfrm>
        </p:grpSpPr>
        <p:sp>
          <p:nvSpPr>
            <p:cNvPr id="23" name="Text Placeholder 2"/>
            <p:cNvSpPr txBox="1">
              <a:spLocks/>
            </p:cNvSpPr>
            <p:nvPr/>
          </p:nvSpPr>
          <p:spPr>
            <a:xfrm flipH="1">
              <a:off x="7469921" y="5798344"/>
              <a:ext cx="914400" cy="365760"/>
            </a:xfrm>
            <a:prstGeom prst="rect">
              <a:avLst/>
            </a:prstGeom>
          </p:spPr>
          <p:txBody>
            <a:bodyPr lIns="55558" tIns="27779" rIns="55558" bIns="2777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975" b="1" dirty="0">
                  <a:solidFill>
                    <a:schemeClr val="tx1"/>
                  </a:solidFill>
                  <a:latin typeface="+mj-lt"/>
                  <a:cs typeface="Arial"/>
                </a:rPr>
                <a:t>Backend</a:t>
              </a:r>
            </a:p>
          </p:txBody>
        </p:sp>
        <p:grpSp>
          <p:nvGrpSpPr>
            <p:cNvPr id="24" name="Group 23"/>
            <p:cNvGrpSpPr/>
            <p:nvPr/>
          </p:nvGrpSpPr>
          <p:grpSpPr>
            <a:xfrm>
              <a:off x="7569327" y="5120207"/>
              <a:ext cx="715588" cy="769639"/>
              <a:chOff x="7924778" y="1997046"/>
              <a:chExt cx="965733" cy="1038138"/>
            </a:xfrm>
          </p:grpSpPr>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24778" y="2177413"/>
                <a:ext cx="857769" cy="857771"/>
              </a:xfrm>
              <a:prstGeom prst="rect">
                <a:avLst/>
              </a:prstGeom>
            </p:spPr>
          </p:pic>
          <p:sp>
            <p:nvSpPr>
              <p:cNvPr id="26" name="Rectangle 25"/>
              <p:cNvSpPr/>
              <p:nvPr/>
            </p:nvSpPr>
            <p:spPr>
              <a:xfrm>
                <a:off x="8568981" y="2392929"/>
                <a:ext cx="181437" cy="353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endParaRPr>
              </a:p>
            </p:txBody>
          </p:sp>
          <p:pic>
            <p:nvPicPr>
              <p:cNvPr id="27" name="Picture 2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65793" y="1997046"/>
                <a:ext cx="724718" cy="724719"/>
              </a:xfrm>
              <a:prstGeom prst="rect">
                <a:avLst/>
              </a:prstGeom>
            </p:spPr>
          </p:pic>
        </p:grpSp>
      </p:grpSp>
      <p:sp>
        <p:nvSpPr>
          <p:cNvPr id="32" name="Rounded Rectangle 31"/>
          <p:cNvSpPr/>
          <p:nvPr/>
        </p:nvSpPr>
        <p:spPr>
          <a:xfrm>
            <a:off x="2096563" y="1570389"/>
            <a:ext cx="857295" cy="523911"/>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cxnSp>
        <p:nvCxnSpPr>
          <p:cNvPr id="33" name="Straight Arrow Connector 32"/>
          <p:cNvCxnSpPr>
            <a:stCxn id="32" idx="1"/>
          </p:cNvCxnSpPr>
          <p:nvPr/>
        </p:nvCxnSpPr>
        <p:spPr>
          <a:xfrm flipH="1">
            <a:off x="1582186" y="1832345"/>
            <a:ext cx="514376" cy="0"/>
          </a:xfrm>
          <a:prstGeom prst="straightConnector1">
            <a:avLst/>
          </a:prstGeom>
          <a:ln w="19050" cmpd="sng">
            <a:solidFill>
              <a:srgbClr val="F8220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2953858" y="1832344"/>
            <a:ext cx="445791" cy="0"/>
          </a:xfrm>
          <a:prstGeom prst="straightConnector1">
            <a:avLst/>
          </a:prstGeom>
          <a:ln w="19050" cmpd="sng">
            <a:solidFill>
              <a:srgbClr val="F8220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7" name="Rounded Rectangle 46"/>
          <p:cNvSpPr/>
          <p:nvPr/>
        </p:nvSpPr>
        <p:spPr>
          <a:xfrm>
            <a:off x="4737028" y="1574896"/>
            <a:ext cx="857295" cy="508603"/>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cxnSp>
        <p:nvCxnSpPr>
          <p:cNvPr id="48" name="Straight Arrow Connector 47"/>
          <p:cNvCxnSpPr/>
          <p:nvPr/>
        </p:nvCxnSpPr>
        <p:spPr>
          <a:xfrm flipH="1">
            <a:off x="4291236" y="1832344"/>
            <a:ext cx="445791" cy="0"/>
          </a:xfrm>
          <a:prstGeom prst="straightConnector1">
            <a:avLst/>
          </a:prstGeom>
          <a:ln w="19050" cmpd="sng">
            <a:solidFill>
              <a:srgbClr val="F8220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endCxn id="47" idx="3"/>
          </p:cNvCxnSpPr>
          <p:nvPr/>
        </p:nvCxnSpPr>
        <p:spPr>
          <a:xfrm flipH="1" flipV="1">
            <a:off x="5594322" y="1829197"/>
            <a:ext cx="1971780" cy="19166"/>
          </a:xfrm>
          <a:prstGeom prst="straightConnector1">
            <a:avLst/>
          </a:prstGeom>
          <a:ln w="19050" cmpd="sng">
            <a:solidFill>
              <a:srgbClr val="F8220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7"/>
          <a:stretch>
            <a:fillRect/>
          </a:stretch>
        </p:blipFill>
        <p:spPr>
          <a:xfrm>
            <a:off x="6202587" y="2583022"/>
            <a:ext cx="1233713" cy="358266"/>
          </a:xfrm>
          <a:prstGeom prst="rect">
            <a:avLst/>
          </a:prstGeom>
        </p:spPr>
      </p:pic>
      <p:cxnSp>
        <p:nvCxnSpPr>
          <p:cNvPr id="61" name="Elbow Connector 60"/>
          <p:cNvCxnSpPr/>
          <p:nvPr/>
        </p:nvCxnSpPr>
        <p:spPr>
          <a:xfrm>
            <a:off x="5662907" y="1829197"/>
            <a:ext cx="453950" cy="932958"/>
          </a:xfrm>
          <a:prstGeom prst="bentConnector3">
            <a:avLst/>
          </a:prstGeom>
          <a:ln w="1905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8"/>
          <a:stretch>
            <a:fillRect/>
          </a:stretch>
        </p:blipFill>
        <p:spPr>
          <a:xfrm>
            <a:off x="3494998" y="1570389"/>
            <a:ext cx="710508" cy="523911"/>
          </a:xfrm>
          <a:prstGeom prst="rect">
            <a:avLst/>
          </a:prstGeom>
        </p:spPr>
      </p:pic>
      <p:pic>
        <p:nvPicPr>
          <p:cNvPr id="67" name="Picture 66"/>
          <p:cNvPicPr>
            <a:picLocks noChangeAspect="1"/>
          </p:cNvPicPr>
          <p:nvPr/>
        </p:nvPicPr>
        <p:blipFill>
          <a:blip r:embed="rId9"/>
          <a:stretch>
            <a:fillRect/>
          </a:stretch>
        </p:blipFill>
        <p:spPr>
          <a:xfrm>
            <a:off x="2165147" y="1588056"/>
            <a:ext cx="710508" cy="490643"/>
          </a:xfrm>
          <a:prstGeom prst="rect">
            <a:avLst/>
          </a:prstGeom>
        </p:spPr>
      </p:pic>
      <p:sp>
        <p:nvSpPr>
          <p:cNvPr id="70" name="Rounded Rectangle 69"/>
          <p:cNvSpPr/>
          <p:nvPr/>
        </p:nvSpPr>
        <p:spPr>
          <a:xfrm>
            <a:off x="3407177" y="1571670"/>
            <a:ext cx="857295" cy="523911"/>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pic>
        <p:nvPicPr>
          <p:cNvPr id="71" name="Picture 70"/>
          <p:cNvPicPr>
            <a:picLocks noChangeAspect="1"/>
          </p:cNvPicPr>
          <p:nvPr/>
        </p:nvPicPr>
        <p:blipFill>
          <a:blip r:embed="rId10"/>
          <a:stretch>
            <a:fillRect/>
          </a:stretch>
        </p:blipFill>
        <p:spPr>
          <a:xfrm>
            <a:off x="4827918" y="1583364"/>
            <a:ext cx="697820" cy="495335"/>
          </a:xfrm>
          <a:prstGeom prst="rect">
            <a:avLst/>
          </a:prstGeom>
        </p:spPr>
      </p:pic>
      <p:sp>
        <p:nvSpPr>
          <p:cNvPr id="72" name="Text Placeholder 2"/>
          <p:cNvSpPr txBox="1">
            <a:spLocks/>
          </p:cNvSpPr>
          <p:nvPr/>
        </p:nvSpPr>
        <p:spPr>
          <a:xfrm flipH="1">
            <a:off x="3344130" y="758256"/>
            <a:ext cx="2466694" cy="308739"/>
          </a:xfrm>
          <a:prstGeom prst="rect">
            <a:avLst/>
          </a:prstGeom>
          <a:noFill/>
        </p:spPr>
        <p:txBody>
          <a:bodyPr lIns="61717" tIns="30859" rIns="61717" bIns="3085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00" b="1" dirty="0">
                <a:solidFill>
                  <a:srgbClr val="494949"/>
                </a:solidFill>
                <a:latin typeface="+mj-lt"/>
                <a:cs typeface="Arial"/>
              </a:rPr>
              <a:t>API Services</a:t>
            </a:r>
          </a:p>
        </p:txBody>
      </p:sp>
      <p:sp>
        <p:nvSpPr>
          <p:cNvPr id="73" name="Rectangle 72"/>
          <p:cNvSpPr/>
          <p:nvPr/>
        </p:nvSpPr>
        <p:spPr>
          <a:xfrm>
            <a:off x="1885236" y="2241468"/>
            <a:ext cx="4207623" cy="2140033"/>
          </a:xfrm>
          <a:prstGeom prst="rect">
            <a:avLst/>
          </a:prstGeom>
        </p:spPr>
        <p:txBody>
          <a:bodyPr wrap="square">
            <a:normAutofit/>
          </a:bodyPr>
          <a:lstStyle/>
          <a:p>
            <a:pPr marL="214313" indent="-214313">
              <a:buClr>
                <a:schemeClr val="tx2"/>
              </a:buClr>
              <a:buFont typeface="Arial"/>
              <a:buChar char="•"/>
            </a:pPr>
            <a:r>
              <a:rPr lang="en-US" sz="1800" dirty="0"/>
              <a:t>Enforce security</a:t>
            </a:r>
          </a:p>
          <a:p>
            <a:pPr marL="214313" indent="-214313">
              <a:buClr>
                <a:schemeClr val="tx2"/>
              </a:buClr>
              <a:buFont typeface="Arial"/>
              <a:buChar char="•"/>
            </a:pPr>
            <a:r>
              <a:rPr lang="en-US" sz="1800" dirty="0"/>
              <a:t>Validate request</a:t>
            </a:r>
          </a:p>
          <a:p>
            <a:pPr marL="214313" indent="-214313">
              <a:buClr>
                <a:schemeClr val="tx2"/>
              </a:buClr>
              <a:buFont typeface="Arial"/>
              <a:buChar char="•"/>
            </a:pPr>
            <a:r>
              <a:rPr lang="en-US" sz="1800" dirty="0"/>
              <a:t>Transform parameters and payload</a:t>
            </a:r>
          </a:p>
          <a:p>
            <a:pPr marL="214313" indent="-214313">
              <a:buClr>
                <a:schemeClr val="tx2"/>
              </a:buClr>
              <a:buFont typeface="Arial"/>
              <a:buChar char="•"/>
            </a:pPr>
            <a:r>
              <a:rPr lang="en-US" sz="1800" dirty="0"/>
              <a:t>Translate between developer-friendly APIs and back-end systems</a:t>
            </a:r>
          </a:p>
          <a:p>
            <a:pPr marL="214313" indent="-214313">
              <a:buClr>
                <a:schemeClr val="tx2"/>
              </a:buClr>
              <a:buFont typeface="Arial"/>
              <a:buChar char="•"/>
            </a:pPr>
            <a:r>
              <a:rPr lang="en-US" sz="1800" dirty="0"/>
              <a:t>Build orchestration and optimization via node.js</a:t>
            </a:r>
          </a:p>
        </p:txBody>
      </p:sp>
    </p:spTree>
    <p:extLst>
      <p:ext uri="{BB962C8B-B14F-4D97-AF65-F5344CB8AC3E}">
        <p14:creationId xmlns:p14="http://schemas.microsoft.com/office/powerpoint/2010/main" val="3698792971"/>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98438"/>
            <a:ext cx="7797800" cy="506412"/>
          </a:xfrm>
        </p:spPr>
        <p:txBody>
          <a:bodyPr/>
          <a:lstStyle/>
          <a:p>
            <a:r>
              <a:rPr lang="en-US" dirty="0"/>
              <a:t>Variables and Conditions</a:t>
            </a:r>
          </a:p>
        </p:txBody>
      </p:sp>
      <p:sp>
        <p:nvSpPr>
          <p:cNvPr id="2" name="Content Placeholder 1"/>
          <p:cNvSpPr>
            <a:spLocks noGrp="1"/>
          </p:cNvSpPr>
          <p:nvPr>
            <p:ph idx="4294967295"/>
          </p:nvPr>
        </p:nvSpPr>
        <p:spPr>
          <a:xfrm>
            <a:off x="0" y="800100"/>
            <a:ext cx="8372475" cy="3873500"/>
          </a:xfrm>
        </p:spPr>
        <p:txBody>
          <a:bodyPr>
            <a:normAutofit fontScale="92500" lnSpcReduction="10000"/>
          </a:bodyPr>
          <a:lstStyle/>
          <a:p>
            <a:r>
              <a:rPr lang="en-US" sz="2200" b="1" dirty="0"/>
              <a:t>Variables</a:t>
            </a:r>
            <a:r>
              <a:rPr lang="en-US" sz="2200" dirty="0"/>
              <a:t> allow you to store data for use during policy execution</a:t>
            </a:r>
          </a:p>
          <a:p>
            <a:pPr lvl="1">
              <a:spcBef>
                <a:spcPts val="0"/>
              </a:spcBef>
            </a:pPr>
            <a:r>
              <a:rPr lang="en-US" sz="1500" dirty="0" err="1"/>
              <a:t>Apigee</a:t>
            </a:r>
            <a:r>
              <a:rPr lang="en-US" sz="1500" dirty="0"/>
              <a:t> Edge provides an extensive set of pre-defined variables covering areas such as:</a:t>
            </a:r>
          </a:p>
          <a:p>
            <a:pPr lvl="2">
              <a:spcBef>
                <a:spcPts val="0"/>
              </a:spcBef>
            </a:pPr>
            <a:r>
              <a:rPr lang="en-US" sz="1500" dirty="0"/>
              <a:t>System (date/time, host name, etc.)</a:t>
            </a:r>
          </a:p>
          <a:p>
            <a:pPr lvl="2">
              <a:spcBef>
                <a:spcPts val="0"/>
              </a:spcBef>
            </a:pPr>
            <a:r>
              <a:rPr lang="en-US" sz="1500" dirty="0"/>
              <a:t>Configuration (organization/environment/application name, proxy base path, etc.)</a:t>
            </a:r>
          </a:p>
          <a:p>
            <a:pPr lvl="2">
              <a:spcBef>
                <a:spcPts val="0"/>
              </a:spcBef>
            </a:pPr>
            <a:r>
              <a:rPr lang="en-US" sz="1500" dirty="0"/>
              <a:t>Request and response (client IP address, query and form parameters, headers, request body, target host name, timing data, etc.)</a:t>
            </a:r>
          </a:p>
          <a:p>
            <a:pPr lvl="2">
              <a:spcBef>
                <a:spcPts val="0"/>
              </a:spcBef>
            </a:pPr>
            <a:r>
              <a:rPr lang="en-US" sz="1500" dirty="0"/>
              <a:t>Policy (variables specific to the individual policy, such as rate limit info)</a:t>
            </a:r>
          </a:p>
          <a:p>
            <a:pPr lvl="2">
              <a:spcBef>
                <a:spcPts val="0"/>
              </a:spcBef>
            </a:pPr>
            <a:r>
              <a:rPr lang="en-US" sz="1500" dirty="0"/>
              <a:t>OAuth 1.0a and 2.0 (information related to access tokens, etc.)</a:t>
            </a:r>
          </a:p>
          <a:p>
            <a:pPr lvl="1">
              <a:spcBef>
                <a:spcPts val="0"/>
              </a:spcBef>
            </a:pPr>
            <a:r>
              <a:rPr lang="en-US" sz="1500" dirty="0"/>
              <a:t>Create your own using the Assign Message policy or from JavaScript/Java</a:t>
            </a:r>
          </a:p>
          <a:p>
            <a:pPr lvl="2">
              <a:spcBef>
                <a:spcPts val="0"/>
              </a:spcBef>
            </a:pPr>
            <a:endParaRPr lang="en-US" dirty="0"/>
          </a:p>
          <a:p>
            <a:r>
              <a:rPr lang="en-US" sz="2200" b="1" dirty="0"/>
              <a:t>Conditions</a:t>
            </a:r>
            <a:r>
              <a:rPr lang="en-US" sz="2200" dirty="0"/>
              <a:t> allow you to control when a policy gets executed and which resource definitions are selected for processing</a:t>
            </a:r>
          </a:p>
          <a:p>
            <a:pPr marL="914400" lvl="3">
              <a:spcBef>
                <a:spcPts val="0"/>
              </a:spcBef>
            </a:pPr>
            <a:r>
              <a:rPr lang="en-US" sz="1500" dirty="0"/>
              <a:t>Compare path nodes, HTTP verbs, headers, query parameters, form parameters or variables with each other</a:t>
            </a:r>
          </a:p>
        </p:txBody>
      </p:sp>
    </p:spTree>
    <p:extLst>
      <p:ext uri="{BB962C8B-B14F-4D97-AF65-F5344CB8AC3E}">
        <p14:creationId xmlns:p14="http://schemas.microsoft.com/office/powerpoint/2010/main" val="2936343364"/>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prstGeom prst="rect">
            <a:avLst/>
          </a:prstGeom>
        </p:spPr>
        <p:txBody>
          <a:bodyPr/>
          <a:lstStyle/>
          <a:p>
            <a:fld id="{72EC1214-2C7B-1846-91C7-D93747619575}" type="slidenum">
              <a:rPr lang="en-US" smtClean="0"/>
              <a:t>4</a:t>
            </a:fld>
            <a:endParaRPr lang="en-US" dirty="0"/>
          </a:p>
        </p:txBody>
      </p:sp>
      <p:sp>
        <p:nvSpPr>
          <p:cNvPr id="2" name="Title 1"/>
          <p:cNvSpPr>
            <a:spLocks noGrp="1"/>
          </p:cNvSpPr>
          <p:nvPr>
            <p:ph type="title" idx="4294967295"/>
          </p:nvPr>
        </p:nvSpPr>
        <p:spPr>
          <a:xfrm>
            <a:off x="0" y="198438"/>
            <a:ext cx="7797800" cy="506412"/>
          </a:xfrm>
        </p:spPr>
        <p:txBody>
          <a:bodyPr/>
          <a:lstStyle/>
          <a:p>
            <a:r>
              <a:rPr lang="en-US" dirty="0"/>
              <a:t>The Core Design Principle: “API First”</a:t>
            </a:r>
          </a:p>
        </p:txBody>
      </p:sp>
      <p:sp>
        <p:nvSpPr>
          <p:cNvPr id="4" name="TextBox 15"/>
          <p:cNvSpPr txBox="1">
            <a:spLocks noChangeArrowheads="1"/>
          </p:cNvSpPr>
          <p:nvPr/>
        </p:nvSpPr>
        <p:spPr bwMode="auto">
          <a:xfrm>
            <a:off x="702535" y="1414463"/>
            <a:ext cx="3920213" cy="10908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30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0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0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0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0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9pPr>
          </a:lstStyle>
          <a:p>
            <a:pPr algn="l" eaLnBrk="1" hangingPunct="1">
              <a:lnSpc>
                <a:spcPct val="110000"/>
              </a:lnSpc>
              <a:buClr>
                <a:schemeClr val="tx2"/>
              </a:buClr>
              <a:buFont typeface="Arial" charset="0"/>
              <a:buChar char="•"/>
            </a:pPr>
            <a:r>
              <a:rPr lang="en-US" sz="1500" dirty="0"/>
              <a:t>API adaptations needed for apps</a:t>
            </a:r>
          </a:p>
          <a:p>
            <a:pPr algn="l" eaLnBrk="1" hangingPunct="1">
              <a:lnSpc>
                <a:spcPct val="110000"/>
              </a:lnSpc>
              <a:buClr>
                <a:schemeClr val="tx2"/>
              </a:buClr>
              <a:buFont typeface="Arial" charset="0"/>
              <a:buChar char="•"/>
            </a:pPr>
            <a:r>
              <a:rPr lang="en-US" sz="1500" dirty="0"/>
              <a:t>Enable developers for business</a:t>
            </a:r>
          </a:p>
          <a:p>
            <a:pPr algn="l" eaLnBrk="1" hangingPunct="1">
              <a:lnSpc>
                <a:spcPct val="110000"/>
              </a:lnSpc>
              <a:buClr>
                <a:schemeClr val="tx2"/>
              </a:buClr>
              <a:buFont typeface="Arial" charset="0"/>
              <a:buChar char="•"/>
            </a:pPr>
            <a:r>
              <a:rPr lang="en-US" sz="1500" dirty="0"/>
              <a:t>Security for app-to-API</a:t>
            </a:r>
          </a:p>
          <a:p>
            <a:pPr algn="l" eaLnBrk="1" hangingPunct="1">
              <a:lnSpc>
                <a:spcPct val="110000"/>
              </a:lnSpc>
              <a:buClr>
                <a:schemeClr val="tx2"/>
              </a:buClr>
              <a:buFont typeface="Arial" charset="0"/>
              <a:buChar char="•"/>
            </a:pPr>
            <a:r>
              <a:rPr lang="en-US" sz="1500" dirty="0"/>
              <a:t>App and behavior analytics</a:t>
            </a:r>
          </a:p>
        </p:txBody>
      </p:sp>
      <p:sp>
        <p:nvSpPr>
          <p:cNvPr id="5" name="TextBox 88"/>
          <p:cNvSpPr txBox="1">
            <a:spLocks noChangeArrowheads="1"/>
          </p:cNvSpPr>
          <p:nvPr/>
        </p:nvSpPr>
        <p:spPr bwMode="auto">
          <a:xfrm>
            <a:off x="4697283" y="1414463"/>
            <a:ext cx="3972545" cy="10908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30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0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0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0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0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9pPr>
          </a:lstStyle>
          <a:p>
            <a:pPr algn="l" eaLnBrk="1" hangingPunct="1">
              <a:lnSpc>
                <a:spcPct val="110000"/>
              </a:lnSpc>
              <a:buClr>
                <a:schemeClr val="tx2"/>
              </a:buClr>
              <a:buFont typeface="Arial" charset="0"/>
              <a:buChar char="•"/>
            </a:pPr>
            <a:r>
              <a:rPr lang="en-US" sz="1500" dirty="0"/>
              <a:t>APIs architected for abstraction</a:t>
            </a:r>
          </a:p>
          <a:p>
            <a:pPr algn="l" eaLnBrk="1" hangingPunct="1">
              <a:lnSpc>
                <a:spcPct val="110000"/>
              </a:lnSpc>
              <a:buClr>
                <a:schemeClr val="tx2"/>
              </a:buClr>
              <a:buFont typeface="Arial" charset="0"/>
              <a:buChar char="•"/>
            </a:pPr>
            <a:r>
              <a:rPr lang="en-US" sz="1500" dirty="0"/>
              <a:t>Enable developers for API use</a:t>
            </a:r>
          </a:p>
          <a:p>
            <a:pPr algn="l" eaLnBrk="1" hangingPunct="1">
              <a:lnSpc>
                <a:spcPct val="110000"/>
              </a:lnSpc>
              <a:buClr>
                <a:schemeClr val="tx2"/>
              </a:buClr>
              <a:buFont typeface="Arial" charset="0"/>
              <a:buChar char="•"/>
            </a:pPr>
            <a:r>
              <a:rPr lang="en-US" sz="1500" dirty="0"/>
              <a:t>Security for API-to-backend</a:t>
            </a:r>
          </a:p>
          <a:p>
            <a:pPr algn="l" eaLnBrk="1" hangingPunct="1">
              <a:lnSpc>
                <a:spcPct val="110000"/>
              </a:lnSpc>
              <a:buClr>
                <a:schemeClr val="tx2"/>
              </a:buClr>
              <a:buFont typeface="Arial" charset="0"/>
              <a:buChar char="•"/>
            </a:pPr>
            <a:r>
              <a:rPr lang="en-US" sz="1500" dirty="0"/>
              <a:t>API Analytics</a:t>
            </a:r>
          </a:p>
        </p:txBody>
      </p:sp>
      <p:pic>
        <p:nvPicPr>
          <p:cNvPr id="6" name="Picture 3"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6312" y="3134916"/>
            <a:ext cx="1154496" cy="102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29"/>
          <p:cNvGrpSpPr>
            <a:grpSpLocks/>
          </p:cNvGrpSpPr>
          <p:nvPr/>
        </p:nvGrpSpPr>
        <p:grpSpPr bwMode="auto">
          <a:xfrm>
            <a:off x="6246655" y="3130154"/>
            <a:ext cx="892832" cy="865584"/>
            <a:chOff x="3166000" y="4993456"/>
            <a:chExt cx="819205" cy="1058272"/>
          </a:xfrm>
        </p:grpSpPr>
        <p:pic>
          <p:nvPicPr>
            <p:cNvPr id="8" name="Picture 21"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6000" y="5204256"/>
              <a:ext cx="713995" cy="847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48204" y="4993456"/>
              <a:ext cx="537001" cy="537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 name="Group 30"/>
          <p:cNvGrpSpPr>
            <a:grpSpLocks/>
          </p:cNvGrpSpPr>
          <p:nvPr/>
        </p:nvGrpSpPr>
        <p:grpSpPr bwMode="auto">
          <a:xfrm>
            <a:off x="6703378" y="3736183"/>
            <a:ext cx="865872" cy="698897"/>
            <a:chOff x="7924783" y="1997046"/>
            <a:chExt cx="965728" cy="1038138"/>
          </a:xfrm>
        </p:grpSpPr>
        <p:pic>
          <p:nvPicPr>
            <p:cNvPr id="11"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24783" y="2177414"/>
              <a:ext cx="857770" cy="8577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p:nvSpPr>
          <p:spPr>
            <a:xfrm>
              <a:off x="8568602" y="2393201"/>
              <a:ext cx="182180" cy="3537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050" dirty="0">
                <a:solidFill>
                  <a:schemeClr val="tx1"/>
                </a:solidFill>
              </a:endParaRPr>
            </a:p>
          </p:txBody>
        </p:sp>
        <p:pic>
          <p:nvPicPr>
            <p:cNvPr id="13"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65792" y="1997046"/>
              <a:ext cx="724719" cy="724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4" name="Group 34"/>
          <p:cNvGrpSpPr>
            <a:grpSpLocks/>
          </p:cNvGrpSpPr>
          <p:nvPr/>
        </p:nvGrpSpPr>
        <p:grpSpPr bwMode="auto">
          <a:xfrm>
            <a:off x="7409080" y="3130154"/>
            <a:ext cx="892831" cy="865584"/>
            <a:chOff x="3166000" y="4993456"/>
            <a:chExt cx="819205" cy="1058272"/>
          </a:xfrm>
        </p:grpSpPr>
        <p:pic>
          <p:nvPicPr>
            <p:cNvPr id="15" name="Picture 35" descr="serv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6000" y="5204256"/>
              <a:ext cx="713995" cy="847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48204" y="4993456"/>
              <a:ext cx="537001" cy="537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17" name="Straight Arrow Connector 16"/>
          <p:cNvCxnSpPr/>
          <p:nvPr/>
        </p:nvCxnSpPr>
        <p:spPr>
          <a:xfrm flipH="1">
            <a:off x="1983899" y="3649266"/>
            <a:ext cx="1446292" cy="13097"/>
          </a:xfrm>
          <a:prstGeom prst="straightConnector1">
            <a:avLst/>
          </a:prstGeom>
          <a:ln w="57150" cmpd="sng">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724241" y="3649266"/>
            <a:ext cx="1446292" cy="13097"/>
          </a:xfrm>
          <a:prstGeom prst="straightConnector1">
            <a:avLst/>
          </a:prstGeom>
          <a:ln w="57150" cmpd="sng">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19" name="Group 39"/>
          <p:cNvGrpSpPr>
            <a:grpSpLocks/>
          </p:cNvGrpSpPr>
          <p:nvPr/>
        </p:nvGrpSpPr>
        <p:grpSpPr bwMode="auto">
          <a:xfrm>
            <a:off x="4876483" y="3363517"/>
            <a:ext cx="1233788" cy="897731"/>
            <a:chOff x="4623166" y="3069112"/>
            <a:chExt cx="1234633" cy="1197601"/>
          </a:xfrm>
        </p:grpSpPr>
        <p:sp>
          <p:nvSpPr>
            <p:cNvPr id="20" name="Rounded Rectangle 19"/>
            <p:cNvSpPr/>
            <p:nvPr/>
          </p:nvSpPr>
          <p:spPr>
            <a:xfrm flipH="1">
              <a:off x="4883423" y="3069112"/>
              <a:ext cx="717293" cy="71633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050" dirty="0">
                <a:solidFill>
                  <a:schemeClr val="tx1"/>
                </a:solidFill>
                <a:latin typeface="+mj-lt"/>
              </a:endParaRPr>
            </a:p>
          </p:txBody>
        </p:sp>
        <p:grpSp>
          <p:nvGrpSpPr>
            <p:cNvPr id="21" name="Group 44"/>
            <p:cNvGrpSpPr>
              <a:grpSpLocks/>
            </p:cNvGrpSpPr>
            <p:nvPr/>
          </p:nvGrpSpPr>
          <p:grpSpPr bwMode="auto">
            <a:xfrm flipH="1">
              <a:off x="4962288" y="3171301"/>
              <a:ext cx="558751" cy="558897"/>
              <a:chOff x="6765943" y="3967626"/>
              <a:chExt cx="914400" cy="914400"/>
            </a:xfrm>
          </p:grpSpPr>
          <p:pic>
            <p:nvPicPr>
              <p:cNvPr id="23" name="Picture 4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08103" y="4205624"/>
                <a:ext cx="444150" cy="439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4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65943" y="3967626"/>
                <a:ext cx="9144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4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flipH="1">
                <a:off x="6883442" y="4068426"/>
                <a:ext cx="679403" cy="7310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2" name="Text Placeholder 2"/>
            <p:cNvSpPr txBox="1">
              <a:spLocks/>
            </p:cNvSpPr>
            <p:nvPr/>
          </p:nvSpPr>
          <p:spPr>
            <a:xfrm flipH="1">
              <a:off x="4623166" y="3855335"/>
              <a:ext cx="1234633" cy="411378"/>
            </a:xfrm>
            <a:prstGeom prst="rect">
              <a:avLst/>
            </a:prstGeom>
          </p:spPr>
          <p:txBody>
            <a:bodyPr>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defRPr/>
              </a:pPr>
              <a:r>
                <a:rPr lang="en-US" sz="1200" b="1" dirty="0">
                  <a:solidFill>
                    <a:srgbClr val="FF4300"/>
                  </a:solidFill>
                  <a:latin typeface="+mj-lt"/>
                  <a:cs typeface="Arial"/>
                </a:rPr>
                <a:t>API</a:t>
              </a:r>
            </a:p>
          </p:txBody>
        </p:sp>
      </p:grpSp>
      <p:grpSp>
        <p:nvGrpSpPr>
          <p:cNvPr id="26" name="Group 8"/>
          <p:cNvGrpSpPr>
            <a:grpSpLocks/>
          </p:cNvGrpSpPr>
          <p:nvPr/>
        </p:nvGrpSpPr>
        <p:grpSpPr bwMode="auto">
          <a:xfrm>
            <a:off x="765969" y="2993232"/>
            <a:ext cx="1141810" cy="1341835"/>
            <a:chOff x="914400" y="2514600"/>
            <a:chExt cx="628348" cy="983941"/>
          </a:xfrm>
        </p:grpSpPr>
        <p:pic>
          <p:nvPicPr>
            <p:cNvPr id="27" name="Picture 49" descr="smartphone.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2514600"/>
              <a:ext cx="628348" cy="9839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50" descr="app_logic.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39670" y="2822076"/>
              <a:ext cx="393672" cy="343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9" name="Group 51"/>
          <p:cNvGrpSpPr>
            <a:grpSpLocks/>
          </p:cNvGrpSpPr>
          <p:nvPr/>
        </p:nvGrpSpPr>
        <p:grpSpPr bwMode="auto">
          <a:xfrm>
            <a:off x="2136141" y="3363517"/>
            <a:ext cx="1233788" cy="897731"/>
            <a:chOff x="4623166" y="3069112"/>
            <a:chExt cx="1234633" cy="1197601"/>
          </a:xfrm>
        </p:grpSpPr>
        <p:sp>
          <p:nvSpPr>
            <p:cNvPr id="30" name="Rounded Rectangle 29"/>
            <p:cNvSpPr/>
            <p:nvPr/>
          </p:nvSpPr>
          <p:spPr>
            <a:xfrm flipH="1">
              <a:off x="4883423" y="3069112"/>
              <a:ext cx="717293" cy="71633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050" dirty="0">
                <a:solidFill>
                  <a:schemeClr val="tx1"/>
                </a:solidFill>
                <a:latin typeface="+mj-lt"/>
              </a:endParaRPr>
            </a:p>
          </p:txBody>
        </p:sp>
        <p:grpSp>
          <p:nvGrpSpPr>
            <p:cNvPr id="31" name="Group 54"/>
            <p:cNvGrpSpPr>
              <a:grpSpLocks/>
            </p:cNvGrpSpPr>
            <p:nvPr/>
          </p:nvGrpSpPr>
          <p:grpSpPr bwMode="auto">
            <a:xfrm flipH="1">
              <a:off x="4962288" y="3171301"/>
              <a:ext cx="558751" cy="558897"/>
              <a:chOff x="6765943" y="3967626"/>
              <a:chExt cx="914400" cy="914400"/>
            </a:xfrm>
          </p:grpSpPr>
          <p:pic>
            <p:nvPicPr>
              <p:cNvPr id="33" name="Picture 5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08103" y="4205624"/>
                <a:ext cx="444150" cy="439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5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65943" y="3967626"/>
                <a:ext cx="9144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5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flipH="1">
                <a:off x="6883442" y="4068426"/>
                <a:ext cx="679403" cy="7310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2" name="Text Placeholder 2"/>
            <p:cNvSpPr txBox="1">
              <a:spLocks/>
            </p:cNvSpPr>
            <p:nvPr/>
          </p:nvSpPr>
          <p:spPr>
            <a:xfrm flipH="1">
              <a:off x="4623166" y="3855335"/>
              <a:ext cx="1234633" cy="411378"/>
            </a:xfrm>
            <a:prstGeom prst="rect">
              <a:avLst/>
            </a:prstGeom>
          </p:spPr>
          <p:txBody>
            <a:bodyPr>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defRPr/>
              </a:pPr>
              <a:r>
                <a:rPr lang="en-US" sz="1200" b="1" dirty="0">
                  <a:solidFill>
                    <a:srgbClr val="FF4300"/>
                  </a:solidFill>
                  <a:latin typeface="+mj-lt"/>
                  <a:cs typeface="Arial"/>
                </a:rPr>
                <a:t>API</a:t>
              </a:r>
            </a:p>
          </p:txBody>
        </p:sp>
      </p:grpSp>
      <p:sp>
        <p:nvSpPr>
          <p:cNvPr id="36" name="Left-Right Arrow 3"/>
          <p:cNvSpPr>
            <a:spLocks noChangeArrowheads="1"/>
          </p:cNvSpPr>
          <p:nvPr/>
        </p:nvSpPr>
        <p:spPr bwMode="auto">
          <a:xfrm>
            <a:off x="689849" y="883445"/>
            <a:ext cx="3806031" cy="583406"/>
          </a:xfrm>
          <a:prstGeom prst="leftRightArrow">
            <a:avLst>
              <a:gd name="adj1" fmla="val 65741"/>
              <a:gd name="adj2" fmla="val 49955"/>
            </a:avLst>
          </a:prstGeom>
          <a:solidFill>
            <a:srgbClr val="FF0000"/>
          </a:solidFill>
          <a:ln>
            <a:noFill/>
          </a:ln>
          <a:extLst>
            <a:ext uri="{91240B29-F687-4f45-9708-019B960494DF}">
              <a14:hiddenLine xmlns="" xmlns:a14="http://schemas.microsoft.com/office/drawing/2010/main" w="25400">
                <a:solidFill>
                  <a:srgbClr val="000000"/>
                </a:solidFill>
                <a:round/>
                <a:headEnd/>
                <a:tailEnd/>
              </a14:hiddenLine>
            </a:ext>
          </a:extLst>
        </p:spPr>
        <p:txBody>
          <a:bodyPr/>
          <a:lstStyle/>
          <a:p>
            <a:r>
              <a:rPr lang="en-US" sz="1800" dirty="0">
                <a:solidFill>
                  <a:schemeClr val="bg1"/>
                </a:solidFill>
              </a:rPr>
              <a:t>App Consumption</a:t>
            </a:r>
          </a:p>
        </p:txBody>
      </p:sp>
      <p:sp>
        <p:nvSpPr>
          <p:cNvPr id="37" name="Left-Right Arrow 74"/>
          <p:cNvSpPr>
            <a:spLocks noChangeArrowheads="1"/>
          </p:cNvSpPr>
          <p:nvPr/>
        </p:nvSpPr>
        <p:spPr bwMode="auto">
          <a:xfrm>
            <a:off x="4724242" y="883445"/>
            <a:ext cx="3806031" cy="583406"/>
          </a:xfrm>
          <a:prstGeom prst="leftRightArrow">
            <a:avLst>
              <a:gd name="adj1" fmla="val 65741"/>
              <a:gd name="adj2" fmla="val 49955"/>
            </a:avLst>
          </a:prstGeom>
          <a:solidFill>
            <a:srgbClr val="FF0000"/>
          </a:solidFill>
          <a:ln>
            <a:noFill/>
          </a:ln>
          <a:extLst>
            <a:ext uri="{91240B29-F687-4f45-9708-019B960494DF}">
              <a14:hiddenLine xmlns="" xmlns:a14="http://schemas.microsoft.com/office/drawing/2010/main" w="25400">
                <a:solidFill>
                  <a:srgbClr val="000000"/>
                </a:solidFill>
                <a:round/>
                <a:headEnd/>
                <a:tailEnd/>
              </a14:hiddenLine>
            </a:ext>
          </a:extLst>
        </p:spPr>
        <p:txBody>
          <a:bodyPr/>
          <a:lstStyle/>
          <a:p>
            <a:r>
              <a:rPr lang="en-US" sz="1800" dirty="0">
                <a:solidFill>
                  <a:schemeClr val="bg1"/>
                </a:solidFill>
              </a:rPr>
              <a:t>API Exposure</a:t>
            </a:r>
          </a:p>
        </p:txBody>
      </p:sp>
      <p:sp>
        <p:nvSpPr>
          <p:cNvPr id="38" name="TextBox 41"/>
          <p:cNvSpPr txBox="1">
            <a:spLocks noChangeArrowheads="1"/>
          </p:cNvSpPr>
          <p:nvPr/>
        </p:nvSpPr>
        <p:spPr bwMode="auto">
          <a:xfrm>
            <a:off x="3360414" y="4377929"/>
            <a:ext cx="124425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0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0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0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0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800" dirty="0"/>
              <a:t>App Server</a:t>
            </a:r>
          </a:p>
        </p:txBody>
      </p:sp>
      <p:sp>
        <p:nvSpPr>
          <p:cNvPr id="39" name="TextBox 42"/>
          <p:cNvSpPr txBox="1">
            <a:spLocks noChangeArrowheads="1"/>
          </p:cNvSpPr>
          <p:nvPr/>
        </p:nvSpPr>
        <p:spPr bwMode="auto">
          <a:xfrm>
            <a:off x="6601884" y="4377929"/>
            <a:ext cx="94448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0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0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0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0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800" dirty="0"/>
              <a:t>Services</a:t>
            </a:r>
          </a:p>
        </p:txBody>
      </p:sp>
      <p:sp>
        <p:nvSpPr>
          <p:cNvPr id="40" name="TextBox 43"/>
          <p:cNvSpPr txBox="1">
            <a:spLocks noChangeArrowheads="1"/>
          </p:cNvSpPr>
          <p:nvPr/>
        </p:nvSpPr>
        <p:spPr bwMode="auto">
          <a:xfrm>
            <a:off x="994331" y="4377929"/>
            <a:ext cx="56938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0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0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0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0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0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800" dirty="0"/>
              <a:t>App</a:t>
            </a:r>
          </a:p>
        </p:txBody>
      </p:sp>
      <p:sp>
        <p:nvSpPr>
          <p:cNvPr id="41" name="Left-Right Arrow 43"/>
          <p:cNvSpPr>
            <a:spLocks noChangeArrowheads="1"/>
          </p:cNvSpPr>
          <p:nvPr/>
        </p:nvSpPr>
        <p:spPr bwMode="auto">
          <a:xfrm>
            <a:off x="689849" y="2495551"/>
            <a:ext cx="7840424" cy="583406"/>
          </a:xfrm>
          <a:prstGeom prst="leftRightArrow">
            <a:avLst>
              <a:gd name="adj1" fmla="val 65741"/>
              <a:gd name="adj2" fmla="val 49982"/>
            </a:avLst>
          </a:prstGeom>
          <a:solidFill>
            <a:srgbClr val="FF0000"/>
          </a:solidFill>
          <a:ln>
            <a:noFill/>
          </a:ln>
          <a:extLst>
            <a:ext uri="{91240B29-F687-4f45-9708-019B960494DF}">
              <a14:hiddenLine xmlns="" xmlns:a14="http://schemas.microsoft.com/office/drawing/2010/main" w="25400">
                <a:solidFill>
                  <a:srgbClr val="000000"/>
                </a:solidFill>
                <a:round/>
                <a:headEnd/>
                <a:tailEnd/>
              </a14:hiddenLine>
            </a:ext>
          </a:extLst>
        </p:spPr>
        <p:txBody>
          <a:bodyPr/>
          <a:lstStyle/>
          <a:p>
            <a:r>
              <a:rPr lang="en-US" sz="1800" dirty="0">
                <a:solidFill>
                  <a:schemeClr val="bg1"/>
                </a:solidFill>
              </a:rPr>
              <a:t>Analytics</a:t>
            </a:r>
          </a:p>
        </p:txBody>
      </p:sp>
    </p:spTree>
    <p:extLst>
      <p:ext uri="{BB962C8B-B14F-4D97-AF65-F5344CB8AC3E}">
        <p14:creationId xmlns:p14="http://schemas.microsoft.com/office/powerpoint/2010/main" val="4279828605"/>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67973" y="1422401"/>
            <a:ext cx="5404565" cy="3314111"/>
          </a:xfrm>
          <a:prstGeom prst="rect">
            <a:avLst/>
          </a:prstGeom>
        </p:spPr>
      </p:pic>
      <p:sp>
        <p:nvSpPr>
          <p:cNvPr id="3" name="Title 2"/>
          <p:cNvSpPr>
            <a:spLocks noGrp="1"/>
          </p:cNvSpPr>
          <p:nvPr>
            <p:ph type="title" idx="4294967295"/>
          </p:nvPr>
        </p:nvSpPr>
        <p:spPr>
          <a:xfrm>
            <a:off x="0" y="198438"/>
            <a:ext cx="7797800" cy="506412"/>
          </a:xfrm>
        </p:spPr>
        <p:txBody>
          <a:bodyPr/>
          <a:lstStyle/>
          <a:p>
            <a:r>
              <a:rPr lang="en-US" dirty="0"/>
              <a:t>Controlling Apigee Edge using Mgmt APIs</a:t>
            </a:r>
          </a:p>
        </p:txBody>
      </p:sp>
      <p:sp>
        <p:nvSpPr>
          <p:cNvPr id="2" name="Content Placeholder 1"/>
          <p:cNvSpPr>
            <a:spLocks noGrp="1"/>
          </p:cNvSpPr>
          <p:nvPr>
            <p:ph idx="4294967295"/>
          </p:nvPr>
        </p:nvSpPr>
        <p:spPr>
          <a:xfrm>
            <a:off x="1" y="857250"/>
            <a:ext cx="5404566" cy="3769614"/>
          </a:xfrm>
        </p:spPr>
        <p:txBody>
          <a:bodyPr>
            <a:normAutofit/>
          </a:bodyPr>
          <a:lstStyle/>
          <a:p>
            <a:r>
              <a:rPr lang="en-US" dirty="0">
                <a:solidFill>
                  <a:srgbClr val="686868"/>
                </a:solidFill>
                <a:latin typeface="Arial"/>
                <a:ea typeface="ＭＳ Ｐゴシック" charset="-128"/>
              </a:rPr>
              <a:t>Create, manage and delete just about anything:</a:t>
            </a:r>
          </a:p>
          <a:p>
            <a:pPr marL="914400" lvl="3">
              <a:spcBef>
                <a:spcPts val="0"/>
              </a:spcBef>
            </a:pPr>
            <a:r>
              <a:rPr lang="en-US" sz="1500" dirty="0">
                <a:solidFill>
                  <a:srgbClr val="686868"/>
                </a:solidFill>
                <a:latin typeface="Arial"/>
                <a:ea typeface="ＭＳ Ｐゴシック" charset="-128"/>
              </a:rPr>
              <a:t>API proxies</a:t>
            </a:r>
          </a:p>
          <a:p>
            <a:pPr marL="914400" lvl="3">
              <a:spcBef>
                <a:spcPts val="0"/>
              </a:spcBef>
            </a:pPr>
            <a:r>
              <a:rPr lang="en-US" sz="1500" dirty="0">
                <a:solidFill>
                  <a:srgbClr val="686868"/>
                </a:solidFill>
                <a:latin typeface="Arial"/>
                <a:ea typeface="ＭＳ Ｐゴシック" charset="-128"/>
              </a:rPr>
              <a:t>Policies</a:t>
            </a:r>
          </a:p>
          <a:p>
            <a:pPr marL="914400" lvl="3">
              <a:spcBef>
                <a:spcPts val="0"/>
              </a:spcBef>
            </a:pPr>
            <a:r>
              <a:rPr lang="en-US" sz="1500" dirty="0">
                <a:solidFill>
                  <a:srgbClr val="686868"/>
                </a:solidFill>
                <a:latin typeface="Arial"/>
                <a:ea typeface="ＭＳ Ｐゴシック" charset="-128"/>
              </a:rPr>
              <a:t>Developers and companies</a:t>
            </a:r>
          </a:p>
          <a:p>
            <a:pPr marL="914400" lvl="3">
              <a:spcBef>
                <a:spcPts val="0"/>
              </a:spcBef>
            </a:pPr>
            <a:r>
              <a:rPr lang="en-US" sz="1500" dirty="0">
                <a:solidFill>
                  <a:srgbClr val="686868"/>
                </a:solidFill>
                <a:latin typeface="Arial"/>
                <a:ea typeface="ＭＳ Ｐゴシック" charset="-128"/>
              </a:rPr>
              <a:t>Apps, app families and app </a:t>
            </a:r>
            <a:br>
              <a:rPr lang="en-US" sz="1500" dirty="0">
                <a:solidFill>
                  <a:srgbClr val="686868"/>
                </a:solidFill>
                <a:latin typeface="Arial"/>
                <a:ea typeface="ＭＳ Ｐゴシック" charset="-128"/>
              </a:rPr>
            </a:br>
            <a:r>
              <a:rPr lang="en-US" sz="1500" dirty="0">
                <a:solidFill>
                  <a:srgbClr val="686868"/>
                </a:solidFill>
                <a:latin typeface="Arial"/>
                <a:ea typeface="ＭＳ Ｐゴシック" charset="-128"/>
              </a:rPr>
              <a:t>keys</a:t>
            </a:r>
          </a:p>
          <a:p>
            <a:pPr marL="914400" lvl="3">
              <a:spcBef>
                <a:spcPts val="0"/>
              </a:spcBef>
            </a:pPr>
            <a:r>
              <a:rPr lang="en-US" sz="1500" dirty="0">
                <a:solidFill>
                  <a:srgbClr val="686868"/>
                </a:solidFill>
                <a:latin typeface="Arial"/>
                <a:ea typeface="ＭＳ Ｐゴシック" charset="-128"/>
              </a:rPr>
              <a:t>API products</a:t>
            </a:r>
          </a:p>
          <a:p>
            <a:pPr marL="914400" lvl="3">
              <a:spcBef>
                <a:spcPts val="0"/>
              </a:spcBef>
            </a:pPr>
            <a:r>
              <a:rPr lang="en-US" sz="1500" dirty="0">
                <a:solidFill>
                  <a:srgbClr val="686868"/>
                </a:solidFill>
                <a:latin typeface="Arial"/>
                <a:ea typeface="ＭＳ Ｐゴシック" charset="-128"/>
              </a:rPr>
              <a:t>Environments</a:t>
            </a:r>
          </a:p>
          <a:p>
            <a:r>
              <a:rPr lang="en-US" sz="1650" dirty="0">
                <a:solidFill>
                  <a:srgbClr val="686868"/>
                </a:solidFill>
                <a:latin typeface="Arial"/>
                <a:ea typeface="ＭＳ Ｐゴシック" charset="-128"/>
              </a:rPr>
              <a:t>Export and import entities</a:t>
            </a:r>
          </a:p>
          <a:p>
            <a:r>
              <a:rPr lang="en-US" sz="1650" dirty="0">
                <a:solidFill>
                  <a:srgbClr val="686868"/>
                </a:solidFill>
                <a:latin typeface="Arial"/>
                <a:ea typeface="ＭＳ Ｐゴシック" charset="-128"/>
              </a:rPr>
              <a:t>Manage users within</a:t>
            </a:r>
            <a:br>
              <a:rPr lang="en-US" sz="1650" dirty="0">
                <a:solidFill>
                  <a:srgbClr val="686868"/>
                </a:solidFill>
                <a:latin typeface="Arial"/>
                <a:ea typeface="ＭＳ Ｐゴシック" charset="-128"/>
              </a:rPr>
            </a:br>
            <a:r>
              <a:rPr lang="en-US" sz="1650" dirty="0">
                <a:solidFill>
                  <a:srgbClr val="686868"/>
                </a:solidFill>
                <a:latin typeface="Arial"/>
                <a:ea typeface="ＭＳ Ｐゴシック" charset="-128"/>
              </a:rPr>
              <a:t>organizations</a:t>
            </a:r>
          </a:p>
        </p:txBody>
      </p:sp>
    </p:spTree>
    <p:extLst>
      <p:ext uri="{BB962C8B-B14F-4D97-AF65-F5344CB8AC3E}">
        <p14:creationId xmlns:p14="http://schemas.microsoft.com/office/powerpoint/2010/main" val="1453480950"/>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98438"/>
            <a:ext cx="7797800" cy="506412"/>
          </a:xfrm>
        </p:spPr>
        <p:txBody>
          <a:bodyPr/>
          <a:lstStyle/>
          <a:p>
            <a:r>
              <a:rPr lang="en-US" dirty="0"/>
              <a:t>Controlling Apigee Edge using Mgmt APIs</a:t>
            </a:r>
          </a:p>
        </p:txBody>
      </p:sp>
      <p:sp>
        <p:nvSpPr>
          <p:cNvPr id="2" name="Content Placeholder 1"/>
          <p:cNvSpPr>
            <a:spLocks noGrp="1"/>
          </p:cNvSpPr>
          <p:nvPr>
            <p:ph idx="4294967295"/>
          </p:nvPr>
        </p:nvSpPr>
        <p:spPr>
          <a:xfrm>
            <a:off x="0" y="958850"/>
            <a:ext cx="8220075" cy="3194050"/>
          </a:xfrm>
        </p:spPr>
        <p:txBody>
          <a:bodyPr>
            <a:noAutofit/>
          </a:bodyPr>
          <a:lstStyle/>
          <a:p>
            <a:r>
              <a:rPr lang="en-US" sz="2100" dirty="0"/>
              <a:t>Create, approve, delete, approve and revoke OAuth authorization codes, access tokens and refresh tokens</a:t>
            </a:r>
          </a:p>
          <a:p>
            <a:r>
              <a:rPr lang="en-US" sz="2100" dirty="0"/>
              <a:t>Retrieve statistics for environments, APIs, apps, developers, etc.</a:t>
            </a:r>
          </a:p>
          <a:p>
            <a:pPr marL="914400" lvl="3">
              <a:spcBef>
                <a:spcPts val="0"/>
              </a:spcBef>
            </a:pPr>
            <a:r>
              <a:rPr lang="en-US" sz="1800" dirty="0"/>
              <a:t>By default, you can retrieve stats on response times, response status codes, request/response sizes, request/response latency, and other dimensions</a:t>
            </a:r>
          </a:p>
          <a:p>
            <a:pPr marL="914400" lvl="3">
              <a:spcBef>
                <a:spcPts val="0"/>
              </a:spcBef>
            </a:pPr>
            <a:r>
              <a:rPr lang="en-US" sz="1800" dirty="0"/>
              <a:t>Custom analytics policies allow you to gather and report on data from request paths, query params, headers or payloads</a:t>
            </a:r>
          </a:p>
          <a:p>
            <a:r>
              <a:rPr lang="en-US" sz="2100" dirty="0"/>
              <a:t>Start debug sessions and retrieve information</a:t>
            </a:r>
          </a:p>
        </p:txBody>
      </p:sp>
    </p:spTree>
    <p:extLst>
      <p:ext uri="{BB962C8B-B14F-4D97-AF65-F5344CB8AC3E}">
        <p14:creationId xmlns:p14="http://schemas.microsoft.com/office/powerpoint/2010/main" val="415458751"/>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57163"/>
            <a:ext cx="7789863" cy="506412"/>
          </a:xfrm>
        </p:spPr>
        <p:txBody>
          <a:bodyPr/>
          <a:lstStyle/>
          <a:p>
            <a:r>
              <a:rPr lang="en-US" dirty="0"/>
              <a:t>API Design Goals</a:t>
            </a:r>
          </a:p>
        </p:txBody>
      </p:sp>
      <p:sp>
        <p:nvSpPr>
          <p:cNvPr id="4" name="Text Placeholder 3"/>
          <p:cNvSpPr>
            <a:spLocks noGrp="1"/>
          </p:cNvSpPr>
          <p:nvPr>
            <p:ph idx="4294967295"/>
          </p:nvPr>
        </p:nvSpPr>
        <p:spPr>
          <a:xfrm>
            <a:off x="0" y="663574"/>
            <a:ext cx="8860536" cy="4164457"/>
          </a:xfrm>
        </p:spPr>
        <p:txBody>
          <a:bodyPr>
            <a:normAutofit lnSpcReduction="10000"/>
          </a:bodyPr>
          <a:lstStyle/>
          <a:p>
            <a:r>
              <a:rPr lang="en-US" sz="1650" b="1" dirty="0">
                <a:solidFill>
                  <a:schemeClr val="bg2">
                    <a:lumMod val="50000"/>
                  </a:schemeClr>
                </a:solidFill>
              </a:rPr>
              <a:t>Determine</a:t>
            </a:r>
            <a:r>
              <a:rPr lang="en-US" sz="1650" dirty="0">
                <a:solidFill>
                  <a:schemeClr val="bg2">
                    <a:lumMod val="50000"/>
                  </a:schemeClr>
                </a:solidFill>
              </a:rPr>
              <a:t> the best organization and environment configuration for your needs, and </a:t>
            </a:r>
            <a:r>
              <a:rPr lang="en-US" sz="1650" b="1" dirty="0">
                <a:solidFill>
                  <a:schemeClr val="bg2">
                    <a:lumMod val="50000"/>
                  </a:schemeClr>
                </a:solidFill>
              </a:rPr>
              <a:t>establish connectivity </a:t>
            </a:r>
            <a:r>
              <a:rPr lang="en-US" sz="1650" dirty="0">
                <a:solidFill>
                  <a:schemeClr val="bg2">
                    <a:lumMod val="50000"/>
                  </a:schemeClr>
                </a:solidFill>
              </a:rPr>
              <a:t>for API-consuming applications, Apigee and target endpoints, and </a:t>
            </a:r>
            <a:r>
              <a:rPr lang="en-US" sz="1650" b="1" i="1" u="sng" dirty="0">
                <a:solidFill>
                  <a:schemeClr val="accent3"/>
                </a:solidFill>
              </a:rPr>
              <a:t>URI</a:t>
            </a:r>
            <a:r>
              <a:rPr lang="en-US" sz="1650" i="1" u="sng" dirty="0">
                <a:solidFill>
                  <a:schemeClr val="accent3"/>
                </a:solidFill>
              </a:rPr>
              <a:t> </a:t>
            </a:r>
            <a:r>
              <a:rPr lang="en-US" sz="1650" b="1" i="1" u="sng" dirty="0">
                <a:solidFill>
                  <a:schemeClr val="accent3"/>
                </a:solidFill>
              </a:rPr>
              <a:t>Pathing strategy</a:t>
            </a:r>
          </a:p>
          <a:p>
            <a:r>
              <a:rPr lang="en-US" sz="1650" b="1" dirty="0">
                <a:solidFill>
                  <a:schemeClr val="bg2">
                    <a:lumMod val="50000"/>
                  </a:schemeClr>
                </a:solidFill>
              </a:rPr>
              <a:t>Create</a:t>
            </a:r>
            <a:r>
              <a:rPr lang="en-US" sz="1650" dirty="0">
                <a:solidFill>
                  <a:schemeClr val="bg2">
                    <a:lumMod val="50000"/>
                  </a:schemeClr>
                </a:solidFill>
              </a:rPr>
              <a:t> API design, testing, access control and source code management </a:t>
            </a:r>
            <a:r>
              <a:rPr lang="en-US" sz="1650" b="1" dirty="0">
                <a:solidFill>
                  <a:schemeClr val="bg2">
                    <a:lumMod val="50000"/>
                  </a:schemeClr>
                </a:solidFill>
              </a:rPr>
              <a:t>guidelines</a:t>
            </a:r>
          </a:p>
          <a:p>
            <a:r>
              <a:rPr lang="en-US" sz="1650" b="1" dirty="0">
                <a:solidFill>
                  <a:schemeClr val="bg2">
                    <a:lumMod val="50000"/>
                  </a:schemeClr>
                </a:solidFill>
              </a:rPr>
              <a:t>Design</a:t>
            </a:r>
            <a:r>
              <a:rPr lang="en-US" sz="1650" dirty="0">
                <a:solidFill>
                  <a:schemeClr val="bg2">
                    <a:lumMod val="50000"/>
                  </a:schemeClr>
                </a:solidFill>
              </a:rPr>
              <a:t>, implement and </a:t>
            </a:r>
            <a:r>
              <a:rPr lang="en-US" sz="1650" b="1" dirty="0">
                <a:solidFill>
                  <a:schemeClr val="bg2">
                    <a:lumMod val="50000"/>
                  </a:schemeClr>
                </a:solidFill>
              </a:rPr>
              <a:t>document</a:t>
            </a:r>
            <a:r>
              <a:rPr lang="en-US" sz="1650" dirty="0">
                <a:solidFill>
                  <a:schemeClr val="bg2">
                    <a:lumMod val="50000"/>
                  </a:schemeClr>
                </a:solidFill>
              </a:rPr>
              <a:t> your APIs using modeling, policies, Node.js, security, etc.</a:t>
            </a:r>
          </a:p>
          <a:p>
            <a:r>
              <a:rPr lang="en-US" sz="1650" b="1" dirty="0">
                <a:solidFill>
                  <a:schemeClr val="bg2">
                    <a:lumMod val="50000"/>
                  </a:schemeClr>
                </a:solidFill>
              </a:rPr>
              <a:t>Produce</a:t>
            </a:r>
            <a:r>
              <a:rPr lang="en-US" sz="1650" dirty="0">
                <a:solidFill>
                  <a:schemeClr val="bg2">
                    <a:lumMod val="50000"/>
                  </a:schemeClr>
                </a:solidFill>
              </a:rPr>
              <a:t> general </a:t>
            </a:r>
            <a:r>
              <a:rPr lang="en-US" sz="1650" b="1" dirty="0">
                <a:solidFill>
                  <a:schemeClr val="bg2">
                    <a:lumMod val="50000"/>
                  </a:schemeClr>
                </a:solidFill>
              </a:rPr>
              <a:t>guidelines</a:t>
            </a:r>
            <a:r>
              <a:rPr lang="en-US" sz="1650" dirty="0">
                <a:solidFill>
                  <a:schemeClr val="bg2">
                    <a:lumMod val="50000"/>
                  </a:schemeClr>
                </a:solidFill>
              </a:rPr>
              <a:t> for packaging your APIs for developer consumption (</a:t>
            </a:r>
            <a:r>
              <a:rPr lang="en-US" sz="1650" b="1" dirty="0">
                <a:solidFill>
                  <a:schemeClr val="bg2">
                    <a:lumMod val="50000"/>
                  </a:schemeClr>
                </a:solidFill>
              </a:rPr>
              <a:t>Productization</a:t>
            </a:r>
            <a:r>
              <a:rPr lang="en-US" sz="1650" dirty="0">
                <a:solidFill>
                  <a:schemeClr val="bg2">
                    <a:lumMod val="50000"/>
                  </a:schemeClr>
                </a:solidFill>
              </a:rPr>
              <a:t>), and grant developers' </a:t>
            </a:r>
            <a:r>
              <a:rPr lang="en-US" sz="1650" b="1" dirty="0">
                <a:solidFill>
                  <a:schemeClr val="bg2">
                    <a:lumMod val="50000"/>
                  </a:schemeClr>
                </a:solidFill>
              </a:rPr>
              <a:t>access</a:t>
            </a:r>
            <a:r>
              <a:rPr lang="en-US" sz="1650" dirty="0">
                <a:solidFill>
                  <a:schemeClr val="bg2">
                    <a:lumMod val="50000"/>
                  </a:schemeClr>
                </a:solidFill>
              </a:rPr>
              <a:t> via API </a:t>
            </a:r>
            <a:r>
              <a:rPr lang="en-US" sz="1650" b="1" dirty="0">
                <a:solidFill>
                  <a:schemeClr val="bg2">
                    <a:lumMod val="50000"/>
                  </a:schemeClr>
                </a:solidFill>
              </a:rPr>
              <a:t>key </a:t>
            </a:r>
            <a:r>
              <a:rPr lang="en-US" sz="1650" dirty="0">
                <a:solidFill>
                  <a:schemeClr val="bg2">
                    <a:lumMod val="50000"/>
                  </a:schemeClr>
                </a:solidFill>
              </a:rPr>
              <a:t>assignments</a:t>
            </a:r>
          </a:p>
          <a:p>
            <a:r>
              <a:rPr lang="en-US" sz="1650" b="1" dirty="0">
                <a:solidFill>
                  <a:schemeClr val="bg2">
                    <a:lumMod val="50000"/>
                  </a:schemeClr>
                </a:solidFill>
              </a:rPr>
              <a:t>Design</a:t>
            </a:r>
            <a:r>
              <a:rPr lang="en-US" sz="1650" dirty="0">
                <a:solidFill>
                  <a:schemeClr val="bg2">
                    <a:lumMod val="50000"/>
                  </a:schemeClr>
                </a:solidFill>
              </a:rPr>
              <a:t> and </a:t>
            </a:r>
            <a:r>
              <a:rPr lang="en-US" sz="1650" b="1" dirty="0">
                <a:solidFill>
                  <a:schemeClr val="bg2">
                    <a:lumMod val="50000"/>
                  </a:schemeClr>
                </a:solidFill>
              </a:rPr>
              <a:t>implement</a:t>
            </a:r>
            <a:r>
              <a:rPr lang="en-US" sz="1650" dirty="0">
                <a:solidFill>
                  <a:schemeClr val="bg2">
                    <a:lumMod val="50000"/>
                  </a:schemeClr>
                </a:solidFill>
              </a:rPr>
              <a:t> mechanisms for </a:t>
            </a:r>
            <a:r>
              <a:rPr lang="en-US" sz="1650" b="1" dirty="0">
                <a:solidFill>
                  <a:schemeClr val="bg2">
                    <a:lumMod val="50000"/>
                  </a:schemeClr>
                </a:solidFill>
              </a:rPr>
              <a:t>registering/approving </a:t>
            </a:r>
            <a:r>
              <a:rPr lang="en-US" sz="1650" dirty="0">
                <a:solidFill>
                  <a:schemeClr val="bg2">
                    <a:lumMod val="50000"/>
                  </a:schemeClr>
                </a:solidFill>
              </a:rPr>
              <a:t>developers, providing access to documentation and other resources, etc.</a:t>
            </a:r>
          </a:p>
          <a:p>
            <a:r>
              <a:rPr lang="en-US" sz="1650" dirty="0">
                <a:solidFill>
                  <a:schemeClr val="bg2">
                    <a:lumMod val="50000"/>
                  </a:schemeClr>
                </a:solidFill>
              </a:rPr>
              <a:t>Develop a </a:t>
            </a:r>
            <a:r>
              <a:rPr lang="en-US" sz="1650" b="1" dirty="0">
                <a:solidFill>
                  <a:schemeClr val="bg2">
                    <a:lumMod val="50000"/>
                  </a:schemeClr>
                </a:solidFill>
              </a:rPr>
              <a:t>testing strategy</a:t>
            </a:r>
            <a:r>
              <a:rPr lang="en-US" sz="1650" dirty="0">
                <a:solidFill>
                  <a:schemeClr val="bg2">
                    <a:lumMod val="50000"/>
                  </a:schemeClr>
                </a:solidFill>
              </a:rPr>
              <a:t> that verifies the functionality, performance and load-bearing capacity of your APIs, organizations and environments</a:t>
            </a:r>
          </a:p>
          <a:p>
            <a:r>
              <a:rPr lang="en-US" sz="1650" dirty="0">
                <a:solidFill>
                  <a:schemeClr val="bg2">
                    <a:lumMod val="50000"/>
                  </a:schemeClr>
                </a:solidFill>
              </a:rPr>
              <a:t>Automate the deployment of your APIs from dev through production</a:t>
            </a:r>
            <a:endParaRPr lang="en-US" sz="1650" b="1" dirty="0">
              <a:solidFill>
                <a:schemeClr val="bg2">
                  <a:lumMod val="50000"/>
                </a:schemeClr>
              </a:solidFill>
            </a:endParaRPr>
          </a:p>
          <a:p>
            <a:r>
              <a:rPr lang="en-US" sz="1650" b="1" dirty="0">
                <a:solidFill>
                  <a:schemeClr val="bg2">
                    <a:lumMod val="50000"/>
                  </a:schemeClr>
                </a:solidFill>
              </a:rPr>
              <a:t>Monitor</a:t>
            </a:r>
            <a:r>
              <a:rPr lang="en-US" sz="1650" dirty="0">
                <a:solidFill>
                  <a:schemeClr val="bg2">
                    <a:lumMod val="50000"/>
                  </a:schemeClr>
                </a:solidFill>
              </a:rPr>
              <a:t> the </a:t>
            </a:r>
            <a:r>
              <a:rPr lang="en-US" sz="1650" b="1" dirty="0">
                <a:solidFill>
                  <a:schemeClr val="bg2">
                    <a:lumMod val="50000"/>
                  </a:schemeClr>
                </a:solidFill>
              </a:rPr>
              <a:t>adoption</a:t>
            </a:r>
            <a:r>
              <a:rPr lang="en-US" sz="1650" dirty="0">
                <a:solidFill>
                  <a:schemeClr val="bg2">
                    <a:lumMod val="50000"/>
                  </a:schemeClr>
                </a:solidFill>
              </a:rPr>
              <a:t> and operation of your APIs</a:t>
            </a:r>
          </a:p>
          <a:p>
            <a:r>
              <a:rPr lang="en-US" sz="1650" dirty="0">
                <a:solidFill>
                  <a:schemeClr val="bg2">
                    <a:lumMod val="50000"/>
                  </a:schemeClr>
                </a:solidFill>
              </a:rPr>
              <a:t>Establish a </a:t>
            </a:r>
            <a:r>
              <a:rPr lang="en-US" sz="1650" b="1" dirty="0">
                <a:solidFill>
                  <a:schemeClr val="bg2">
                    <a:lumMod val="50000"/>
                  </a:schemeClr>
                </a:solidFill>
              </a:rPr>
              <a:t>feedback</a:t>
            </a:r>
            <a:r>
              <a:rPr lang="en-US" sz="1650" dirty="0">
                <a:solidFill>
                  <a:schemeClr val="bg2">
                    <a:lumMod val="50000"/>
                  </a:schemeClr>
                </a:solidFill>
              </a:rPr>
              <a:t> loop for corrections, improvements, etc.</a:t>
            </a:r>
          </a:p>
        </p:txBody>
      </p:sp>
    </p:spTree>
    <p:extLst>
      <p:ext uri="{BB962C8B-B14F-4D97-AF65-F5344CB8AC3E}">
        <p14:creationId xmlns:p14="http://schemas.microsoft.com/office/powerpoint/2010/main" val="234398820"/>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98438"/>
            <a:ext cx="7797800" cy="506412"/>
          </a:xfrm>
        </p:spPr>
        <p:txBody>
          <a:bodyPr/>
          <a:lstStyle/>
          <a:p>
            <a:r>
              <a:rPr lang="en-US" dirty="0"/>
              <a:t>Want more information?</a:t>
            </a:r>
          </a:p>
        </p:txBody>
      </p:sp>
      <p:sp>
        <p:nvSpPr>
          <p:cNvPr id="5" name="TextBox 4"/>
          <p:cNvSpPr txBox="1"/>
          <p:nvPr/>
        </p:nvSpPr>
        <p:spPr>
          <a:xfrm>
            <a:off x="972837" y="1069337"/>
            <a:ext cx="4120039" cy="461665"/>
          </a:xfrm>
          <a:prstGeom prst="rect">
            <a:avLst/>
          </a:prstGeom>
          <a:noFill/>
        </p:spPr>
        <p:txBody>
          <a:bodyPr wrap="none" rtlCol="0">
            <a:spAutoFit/>
          </a:bodyPr>
          <a:lstStyle/>
          <a:p>
            <a:pPr algn="l"/>
            <a:r>
              <a:rPr lang="en-US" sz="2400" dirty="0">
                <a:solidFill>
                  <a:schemeClr val="tx1"/>
                </a:solidFill>
                <a:latin typeface="+mn-lt"/>
                <a:cs typeface="Century Gothic"/>
              </a:rPr>
              <a:t>http://www.apigee.com/docs/</a:t>
            </a:r>
          </a:p>
        </p:txBody>
      </p:sp>
    </p:spTree>
    <p:extLst>
      <p:ext uri="{BB962C8B-B14F-4D97-AF65-F5344CB8AC3E}">
        <p14:creationId xmlns:p14="http://schemas.microsoft.com/office/powerpoint/2010/main" val="2532407808"/>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2"/>
          <p:cNvSpPr txBox="1">
            <a:spLocks noGrp="1"/>
          </p:cNvSpPr>
          <p:nvPr>
            <p:ph type="title"/>
          </p:nvPr>
        </p:nvSpPr>
        <p:spPr>
          <a:xfrm>
            <a:off x="2419568" y="1976000"/>
            <a:ext cx="3398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a:p>
        </p:txBody>
      </p:sp>
      <p:sp>
        <p:nvSpPr>
          <p:cNvPr id="312" name="Google Shape;312;p42"/>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a:p>
        </p:txBody>
      </p:sp>
      <p:pic>
        <p:nvPicPr>
          <p:cNvPr id="313" name="Google Shape;313;p42"/>
          <p:cNvPicPr preferRelativeResize="0"/>
          <p:nvPr/>
        </p:nvPicPr>
        <p:blipFill>
          <a:blip r:embed="rId3">
            <a:alphaModFix/>
          </a:blip>
          <a:stretch>
            <a:fillRect/>
          </a:stretch>
        </p:blipFill>
        <p:spPr>
          <a:xfrm>
            <a:off x="486475" y="1438438"/>
            <a:ext cx="1933112" cy="193250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title"/>
          </p:nvPr>
        </p:nvSpPr>
        <p:spPr>
          <a:xfrm>
            <a:off x="962188" y="2048788"/>
            <a:ext cx="7877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a:t>
            </a:r>
            <a:endParaRPr/>
          </a:p>
        </p:txBody>
      </p:sp>
      <p:sp>
        <p:nvSpPr>
          <p:cNvPr id="319" name="Google Shape;319;p43"/>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sp>
        <p:nvSpPr>
          <p:cNvPr id="275" name="Google Shape;275;p38"/>
          <p:cNvSpPr/>
          <p:nvPr/>
        </p:nvSpPr>
        <p:spPr>
          <a:xfrm>
            <a:off x="653825" y="2874925"/>
            <a:ext cx="2740200" cy="644100"/>
          </a:xfrm>
          <a:prstGeom prst="rect">
            <a:avLst/>
          </a:prstGeom>
          <a:solidFill>
            <a:srgbClr val="FA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txBox="1"/>
          <p:nvPr/>
        </p:nvSpPr>
        <p:spPr>
          <a:xfrm>
            <a:off x="653825" y="2950075"/>
            <a:ext cx="4442100" cy="19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666666"/>
                </a:solidFill>
                <a:latin typeface="Google Sans"/>
                <a:ea typeface="Google Sans"/>
                <a:cs typeface="Google Sans"/>
                <a:sym typeface="Google Sans"/>
              </a:rPr>
              <a:t>Please keep in mind that everything discussed should not be shared outside of this </a:t>
            </a:r>
            <a:r>
              <a:rPr lang="en">
                <a:solidFill>
                  <a:srgbClr val="666666"/>
                </a:solidFill>
                <a:latin typeface="Google Sans"/>
                <a:ea typeface="Google Sans"/>
                <a:cs typeface="Google Sans"/>
                <a:sym typeface="Google Sans"/>
              </a:rPr>
              <a:t>organization and limited for those who have a need to know</a:t>
            </a:r>
            <a:r>
              <a:rPr lang="en" sz="1400">
                <a:solidFill>
                  <a:srgbClr val="666666"/>
                </a:solidFill>
                <a:latin typeface="Google Sans"/>
                <a:ea typeface="Google Sans"/>
                <a:cs typeface="Google Sans"/>
                <a:sym typeface="Google Sans"/>
              </a:rPr>
              <a:t>. </a:t>
            </a:r>
            <a:endParaRPr sz="1400">
              <a:solidFill>
                <a:srgbClr val="666666"/>
              </a:solidFill>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Topics</a:t>
            </a:r>
          </a:p>
        </p:txBody>
      </p:sp>
      <p:sp>
        <p:nvSpPr>
          <p:cNvPr id="2" name="Text Placeholder 1"/>
          <p:cNvSpPr>
            <a:spLocks noGrp="1"/>
          </p:cNvSpPr>
          <p:nvPr>
            <p:ph type="body" idx="1"/>
          </p:nvPr>
        </p:nvSpPr>
        <p:spPr/>
        <p:txBody>
          <a:bodyPr>
            <a:normAutofit/>
          </a:bodyPr>
          <a:lstStyle/>
          <a:p>
            <a:pPr marL="205740" indent="0">
              <a:spcBef>
                <a:spcPts val="0"/>
              </a:spcBef>
              <a:buNone/>
            </a:pPr>
            <a:r>
              <a:rPr lang="en-US" sz="1800" b="1" dirty="0"/>
              <a:t>High-Level </a:t>
            </a:r>
            <a:r>
              <a:rPr lang="en-US" sz="1800" b="1" dirty="0" err="1"/>
              <a:t>Apigee</a:t>
            </a:r>
            <a:r>
              <a:rPr lang="en-US" sz="1800" b="1" dirty="0"/>
              <a:t> Introduction</a:t>
            </a:r>
          </a:p>
          <a:p>
            <a:pPr lvl="1">
              <a:spcBef>
                <a:spcPts val="0"/>
              </a:spcBef>
              <a:buFont typeface="Arial"/>
              <a:buChar char="•"/>
            </a:pPr>
            <a:r>
              <a:rPr lang="en-US" sz="2000" dirty="0"/>
              <a:t>Core Design Principals</a:t>
            </a:r>
          </a:p>
          <a:p>
            <a:pPr lvl="1">
              <a:spcBef>
                <a:spcPts val="0"/>
              </a:spcBef>
              <a:buFont typeface="Arial"/>
              <a:buChar char="•"/>
            </a:pPr>
            <a:r>
              <a:rPr lang="en-US" sz="2000" dirty="0"/>
              <a:t>Apigee Edge API Services</a:t>
            </a:r>
          </a:p>
          <a:p>
            <a:pPr lvl="1">
              <a:spcBef>
                <a:spcPts val="0"/>
              </a:spcBef>
              <a:buFont typeface="Arial"/>
              <a:buChar char="•"/>
            </a:pPr>
            <a:r>
              <a:rPr lang="en-US" sz="2000" dirty="0"/>
              <a:t>Analytics and Developer Services</a:t>
            </a:r>
          </a:p>
        </p:txBody>
      </p:sp>
      <p:sp>
        <p:nvSpPr>
          <p:cNvPr id="4" name="Content Placeholder 3"/>
          <p:cNvSpPr>
            <a:spLocks noGrp="1"/>
          </p:cNvSpPr>
          <p:nvPr>
            <p:ph type="body" idx="2"/>
          </p:nvPr>
        </p:nvSpPr>
        <p:spPr/>
        <p:txBody>
          <a:bodyPr>
            <a:normAutofit/>
          </a:bodyPr>
          <a:lstStyle/>
          <a:p>
            <a:pPr marL="205740" indent="0">
              <a:spcBef>
                <a:spcPts val="0"/>
              </a:spcBef>
              <a:buNone/>
            </a:pPr>
            <a:r>
              <a:rPr lang="en-US" sz="1800" b="1" dirty="0"/>
              <a:t>Apigee Edge Concepts</a:t>
            </a:r>
          </a:p>
          <a:p>
            <a:pPr lvl="1">
              <a:spcBef>
                <a:spcPts val="0"/>
              </a:spcBef>
              <a:buFont typeface="Arial"/>
              <a:buChar char="•"/>
            </a:pPr>
            <a:r>
              <a:rPr lang="en-US" sz="1500" dirty="0"/>
              <a:t>Organizations and Environments</a:t>
            </a:r>
          </a:p>
          <a:p>
            <a:pPr lvl="1">
              <a:spcBef>
                <a:spcPts val="0"/>
              </a:spcBef>
              <a:buFont typeface="Arial"/>
              <a:buChar char="•"/>
            </a:pPr>
            <a:r>
              <a:rPr lang="en-US" sz="1500" dirty="0"/>
              <a:t>Developers, Apps, API Products</a:t>
            </a:r>
          </a:p>
          <a:p>
            <a:pPr lvl="1">
              <a:spcBef>
                <a:spcPts val="0"/>
              </a:spcBef>
              <a:buFont typeface="Arial"/>
              <a:buChar char="•"/>
            </a:pPr>
            <a:r>
              <a:rPr lang="en-US" sz="1500" dirty="0"/>
              <a:t>API Proxies</a:t>
            </a:r>
          </a:p>
          <a:p>
            <a:pPr lvl="1">
              <a:spcBef>
                <a:spcPts val="0"/>
              </a:spcBef>
              <a:buFont typeface="Arial"/>
              <a:buChar char="•"/>
            </a:pPr>
            <a:r>
              <a:rPr lang="en-US" sz="1500" dirty="0"/>
              <a:t>Flows, Conditions, Variables</a:t>
            </a:r>
          </a:p>
          <a:p>
            <a:pPr lvl="1">
              <a:spcBef>
                <a:spcPts val="0"/>
              </a:spcBef>
              <a:buFont typeface="Arial"/>
              <a:buChar char="•"/>
            </a:pPr>
            <a:endParaRPr lang="en-US" sz="1500" dirty="0"/>
          </a:p>
          <a:p>
            <a:pPr marL="205740" indent="0">
              <a:spcBef>
                <a:spcPts val="0"/>
              </a:spcBef>
              <a:buNone/>
            </a:pPr>
            <a:r>
              <a:rPr lang="en-US" sz="1800" b="1" dirty="0"/>
              <a:t>Architectural Details</a:t>
            </a:r>
          </a:p>
          <a:p>
            <a:pPr lvl="1">
              <a:spcBef>
                <a:spcPts val="0"/>
              </a:spcBef>
              <a:buFont typeface="Arial"/>
              <a:buChar char="•"/>
            </a:pPr>
            <a:r>
              <a:rPr lang="en-US" sz="1500" dirty="0"/>
              <a:t>Apigee Components</a:t>
            </a:r>
          </a:p>
          <a:p>
            <a:pPr lvl="1">
              <a:spcBef>
                <a:spcPts val="0"/>
              </a:spcBef>
              <a:buFont typeface="Arial"/>
              <a:buChar char="•"/>
            </a:pPr>
            <a:r>
              <a:rPr lang="en-US" sz="1500" dirty="0"/>
              <a:t>Security Architecture</a:t>
            </a:r>
          </a:p>
          <a:p>
            <a:endParaRPr lang="en-US" dirty="0"/>
          </a:p>
        </p:txBody>
      </p:sp>
    </p:spTree>
    <p:extLst>
      <p:ext uri="{BB962C8B-B14F-4D97-AF65-F5344CB8AC3E}">
        <p14:creationId xmlns:p14="http://schemas.microsoft.com/office/powerpoint/2010/main" val="3811743558"/>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40"/>
          <p:cNvSpPr txBox="1">
            <a:spLocks noGrp="1"/>
          </p:cNvSpPr>
          <p:nvPr>
            <p:ph type="title"/>
          </p:nvPr>
        </p:nvSpPr>
        <p:spPr>
          <a:xfrm>
            <a:off x="962188" y="2048788"/>
            <a:ext cx="7877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a:t>
            </a:r>
            <a:endParaRPr/>
          </a:p>
        </p:txBody>
      </p:sp>
      <p:sp>
        <p:nvSpPr>
          <p:cNvPr id="300" name="Google Shape;300;p40"/>
          <p:cNvSpPr txBox="1">
            <a:spLocks noGrp="1"/>
          </p:cNvSpPr>
          <p:nvPr>
            <p:ph type="sldNum" idx="12"/>
          </p:nvPr>
        </p:nvSpPr>
        <p:spPr>
          <a:xfrm>
            <a:off x="8641559" y="4626864"/>
            <a:ext cx="3657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prstGeom prst="rect">
            <a:avLst/>
          </a:prstGeom>
        </p:spPr>
        <p:txBody>
          <a:bodyPr/>
          <a:lstStyle/>
          <a:p>
            <a:pPr defTabSz="342745"/>
            <a:fld id="{B9CF2066-C172-C043-9656-E2597F9B5BE6}" type="slidenum">
              <a:rPr lang="en-US" smtClean="0">
                <a:solidFill>
                  <a:srgbClr val="5A5A5A">
                    <a:lumMod val="40000"/>
                    <a:lumOff val="60000"/>
                  </a:srgbClr>
                </a:solidFill>
              </a:rPr>
              <a:pPr defTabSz="342745"/>
              <a:t>49</a:t>
            </a:fld>
            <a:endParaRPr lang="en-US" dirty="0">
              <a:solidFill>
                <a:srgbClr val="5A5A5A">
                  <a:lumMod val="40000"/>
                  <a:lumOff val="60000"/>
                </a:srgbClr>
              </a:solidFill>
              <a:ea typeface="+mn-ea"/>
            </a:endParaRPr>
          </a:p>
        </p:txBody>
      </p:sp>
      <p:sp>
        <p:nvSpPr>
          <p:cNvPr id="2" name="Title 1"/>
          <p:cNvSpPr>
            <a:spLocks noGrp="1"/>
          </p:cNvSpPr>
          <p:nvPr>
            <p:ph type="title" idx="4294967295"/>
          </p:nvPr>
        </p:nvSpPr>
        <p:spPr>
          <a:xfrm>
            <a:off x="0" y="198438"/>
            <a:ext cx="7797800" cy="506412"/>
          </a:xfrm>
        </p:spPr>
        <p:txBody>
          <a:bodyPr/>
          <a:lstStyle/>
          <a:p>
            <a:r>
              <a:rPr lang="en-US" dirty="0"/>
              <a:t>API Value Chain</a:t>
            </a:r>
          </a:p>
        </p:txBody>
      </p:sp>
      <p:grpSp>
        <p:nvGrpSpPr>
          <p:cNvPr id="13" name="Group 12"/>
          <p:cNvGrpSpPr/>
          <p:nvPr/>
        </p:nvGrpSpPr>
        <p:grpSpPr>
          <a:xfrm>
            <a:off x="146167" y="1601570"/>
            <a:ext cx="9135561" cy="1715393"/>
            <a:chOff x="62631" y="2540265"/>
            <a:chExt cx="11051518" cy="2540264"/>
          </a:xfrm>
        </p:grpSpPr>
        <p:cxnSp>
          <p:nvCxnSpPr>
            <p:cNvPr id="14" name="Straight Arrow Connector 13"/>
            <p:cNvCxnSpPr/>
            <p:nvPr/>
          </p:nvCxnSpPr>
          <p:spPr>
            <a:xfrm flipH="1">
              <a:off x="1057637" y="3845484"/>
              <a:ext cx="7890183"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flipH="1">
              <a:off x="1988155" y="3408704"/>
              <a:ext cx="796374" cy="79637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16" name="Rounded Rectangle 15"/>
            <p:cNvSpPr/>
            <p:nvPr/>
          </p:nvSpPr>
          <p:spPr>
            <a:xfrm flipH="1">
              <a:off x="5425063" y="3408704"/>
              <a:ext cx="796374" cy="79637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17" name="Rounded Rectangle 16"/>
            <p:cNvSpPr/>
            <p:nvPr/>
          </p:nvSpPr>
          <p:spPr>
            <a:xfrm flipH="1">
              <a:off x="3558169" y="3360674"/>
              <a:ext cx="943952" cy="94395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00535" y="3508741"/>
              <a:ext cx="482361" cy="702168"/>
            </a:xfrm>
            <a:prstGeom prst="rect">
              <a:avLst/>
            </a:prstGeom>
          </p:spPr>
        </p:pic>
        <p:sp>
          <p:nvSpPr>
            <p:cNvPr id="19" name="Text Placeholder 2"/>
            <p:cNvSpPr txBox="1">
              <a:spLocks/>
            </p:cNvSpPr>
            <p:nvPr/>
          </p:nvSpPr>
          <p:spPr>
            <a:xfrm flipH="1">
              <a:off x="3283529"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Developer</a:t>
              </a:r>
            </a:p>
          </p:txBody>
        </p:sp>
        <p:sp>
          <p:nvSpPr>
            <p:cNvPr id="20" name="Text Placeholder 2"/>
            <p:cNvSpPr txBox="1">
              <a:spLocks/>
            </p:cNvSpPr>
            <p:nvPr/>
          </p:nvSpPr>
          <p:spPr>
            <a:xfrm flipH="1">
              <a:off x="62631"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User</a:t>
              </a:r>
            </a:p>
          </p:txBody>
        </p:sp>
        <p:grpSp>
          <p:nvGrpSpPr>
            <p:cNvPr id="21" name="Group 20"/>
            <p:cNvGrpSpPr/>
            <p:nvPr/>
          </p:nvGrpSpPr>
          <p:grpSpPr>
            <a:xfrm flipH="1">
              <a:off x="2089549" y="3522200"/>
              <a:ext cx="620738" cy="620738"/>
              <a:chOff x="2488406" y="1370012"/>
              <a:chExt cx="685800" cy="685800"/>
            </a:xfrm>
          </p:grpSpPr>
          <p:pic>
            <p:nvPicPr>
              <p:cNvPr id="32" name="Picture 31"/>
              <p:cNvPicPr>
                <a:picLocks noChangeAspect="1"/>
              </p:cNvPicPr>
              <p:nvPr/>
            </p:nvPicPr>
            <p:blipFill>
              <a:blip r:embed="rId3"/>
              <a:stretch>
                <a:fillRect/>
              </a:stretch>
            </p:blipFill>
            <p:spPr>
              <a:xfrm>
                <a:off x="2488406" y="1370012"/>
                <a:ext cx="685800" cy="685800"/>
              </a:xfrm>
              <a:prstGeom prst="rect">
                <a:avLst/>
              </a:prstGeom>
            </p:spPr>
          </p:pic>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grpSp>
          <p:nvGrpSpPr>
            <p:cNvPr id="22" name="Group 21"/>
            <p:cNvGrpSpPr/>
            <p:nvPr/>
          </p:nvGrpSpPr>
          <p:grpSpPr>
            <a:xfrm flipH="1">
              <a:off x="5512789" y="3522200"/>
              <a:ext cx="620738" cy="620738"/>
              <a:chOff x="6765943" y="3967626"/>
              <a:chExt cx="914400" cy="914400"/>
            </a:xfrm>
          </p:grpSpPr>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8103" y="4205624"/>
                <a:ext cx="444150" cy="439615"/>
              </a:xfrm>
              <a:prstGeom prst="rect">
                <a:avLst/>
              </a:prstGeom>
            </p:spPr>
          </p:pic>
          <p:pic>
            <p:nvPicPr>
              <p:cNvPr id="30" name="Picture 29"/>
              <p:cNvPicPr>
                <a:picLocks noChangeAspect="1"/>
              </p:cNvPicPr>
              <p:nvPr/>
            </p:nvPicPr>
            <p:blipFill>
              <a:blip r:embed="rId3"/>
              <a:stretch>
                <a:fillRect/>
              </a:stretch>
            </p:blipFill>
            <p:spPr>
              <a:xfrm>
                <a:off x="6765943" y="3967626"/>
                <a:ext cx="914400" cy="914400"/>
              </a:xfrm>
              <a:prstGeom prst="rect">
                <a:avLst/>
              </a:prstGeom>
            </p:spPr>
          </p:pic>
          <p:pic>
            <p:nvPicPr>
              <p:cNvPr id="31" name="Picture 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6883442" y="4068426"/>
                <a:ext cx="679403" cy="731002"/>
              </a:xfrm>
              <a:prstGeom prst="rect">
                <a:avLst/>
              </a:prstGeom>
            </p:spPr>
          </p:pic>
        </p:grpSp>
        <p:sp>
          <p:nvSpPr>
            <p:cNvPr id="23" name="Text Placeholder 2"/>
            <p:cNvSpPr txBox="1">
              <a:spLocks/>
            </p:cNvSpPr>
            <p:nvPr/>
          </p:nvSpPr>
          <p:spPr>
            <a:xfrm flipH="1">
              <a:off x="5136045"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API</a:t>
              </a:r>
            </a:p>
          </p:txBody>
        </p:sp>
        <p:sp>
          <p:nvSpPr>
            <p:cNvPr id="24" name="Text Placeholder 2"/>
            <p:cNvSpPr txBox="1">
              <a:spLocks/>
            </p:cNvSpPr>
            <p:nvPr/>
          </p:nvSpPr>
          <p:spPr>
            <a:xfrm flipH="1">
              <a:off x="1697799"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App</a:t>
              </a:r>
            </a:p>
          </p:txBody>
        </p:sp>
        <p:sp>
          <p:nvSpPr>
            <p:cNvPr id="25" name="Text Placeholder 2"/>
            <p:cNvSpPr txBox="1">
              <a:spLocks/>
            </p:cNvSpPr>
            <p:nvPr/>
          </p:nvSpPr>
          <p:spPr>
            <a:xfrm flipH="1">
              <a:off x="6887294" y="4281617"/>
              <a:ext cx="1371600" cy="79891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API Team</a:t>
              </a:r>
            </a:p>
          </p:txBody>
        </p:sp>
        <p:sp>
          <p:nvSpPr>
            <p:cNvPr id="26" name="Rounded Rectangle 25"/>
            <p:cNvSpPr/>
            <p:nvPr/>
          </p:nvSpPr>
          <p:spPr>
            <a:xfrm flipH="1">
              <a:off x="7139503" y="3360674"/>
              <a:ext cx="942692" cy="94395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27" name="Text Placeholder 2"/>
            <p:cNvSpPr txBox="1">
              <a:spLocks/>
            </p:cNvSpPr>
            <p:nvPr/>
          </p:nvSpPr>
          <p:spPr>
            <a:xfrm flipH="1">
              <a:off x="8820814" y="4281617"/>
              <a:ext cx="1207420" cy="457200"/>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Backend</a:t>
              </a:r>
            </a:p>
          </p:txBody>
        </p:sp>
        <p:sp>
          <p:nvSpPr>
            <p:cNvPr id="28" name="TextBox 27"/>
            <p:cNvSpPr txBox="1"/>
            <p:nvPr/>
          </p:nvSpPr>
          <p:spPr>
            <a:xfrm>
              <a:off x="10890675" y="2540265"/>
              <a:ext cx="223474" cy="376015"/>
            </a:xfrm>
            <a:prstGeom prst="rect">
              <a:avLst/>
            </a:prstGeom>
            <a:noFill/>
          </p:spPr>
          <p:txBody>
            <a:bodyPr wrap="none" rtlCol="0">
              <a:spAutoFit/>
            </a:bodyPr>
            <a:lstStyle/>
            <a:p>
              <a:endParaRPr lang="en-US" sz="1050" dirty="0"/>
            </a:p>
          </p:txBody>
        </p:sp>
      </p:grpSp>
      <p:pic>
        <p:nvPicPr>
          <p:cNvPr id="34" name="Picture 33"/>
          <p:cNvPicPr>
            <a:picLocks noChangeAspect="1"/>
          </p:cNvPicPr>
          <p:nvPr/>
        </p:nvPicPr>
        <p:blipFill>
          <a:blip r:embed="rId6">
            <a:alphaModFix/>
          </a:blip>
          <a:stretch>
            <a:fillRect/>
          </a:stretch>
        </p:blipFill>
        <p:spPr>
          <a:xfrm flipH="1">
            <a:off x="623827" y="2204558"/>
            <a:ext cx="278114" cy="550623"/>
          </a:xfrm>
          <a:prstGeom prst="rect">
            <a:avLst/>
          </a:prstGeom>
        </p:spPr>
      </p:pic>
      <p:pic>
        <p:nvPicPr>
          <p:cNvPr id="35" name="Picture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71014" y="2193993"/>
            <a:ext cx="669525" cy="536253"/>
          </a:xfrm>
          <a:prstGeom prst="rect">
            <a:avLst/>
          </a:prstGeom>
        </p:spPr>
      </p:pic>
      <p:grpSp>
        <p:nvGrpSpPr>
          <p:cNvPr id="36" name="Group 35"/>
          <p:cNvGrpSpPr/>
          <p:nvPr/>
        </p:nvGrpSpPr>
        <p:grpSpPr>
          <a:xfrm>
            <a:off x="7631728" y="2137810"/>
            <a:ext cx="794141" cy="641099"/>
            <a:chOff x="7924783" y="1997046"/>
            <a:chExt cx="965728" cy="1038138"/>
          </a:xfrm>
        </p:grpSpPr>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24783" y="2177414"/>
              <a:ext cx="857770" cy="857770"/>
            </a:xfrm>
            <a:prstGeom prst="rect">
              <a:avLst/>
            </a:prstGeom>
          </p:spPr>
        </p:pic>
        <p:sp>
          <p:nvSpPr>
            <p:cNvPr id="38" name="Rectangle 37"/>
            <p:cNvSpPr/>
            <p:nvPr/>
          </p:nvSpPr>
          <p:spPr>
            <a:xfrm>
              <a:off x="8568986" y="2392930"/>
              <a:ext cx="181437" cy="353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endParaRPr>
            </a:p>
          </p:txBody>
        </p:sp>
        <p:pic>
          <p:nvPicPr>
            <p:cNvPr id="39" name="Picture 3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5792" y="1997046"/>
              <a:ext cx="724719" cy="724719"/>
            </a:xfrm>
            <a:prstGeom prst="rect">
              <a:avLst/>
            </a:prstGeom>
          </p:spPr>
        </p:pic>
      </p:grpSp>
      <p:sp>
        <p:nvSpPr>
          <p:cNvPr id="40" name="Left-Right Arrow 39"/>
          <p:cNvSpPr/>
          <p:nvPr/>
        </p:nvSpPr>
        <p:spPr>
          <a:xfrm>
            <a:off x="492547" y="1631019"/>
            <a:ext cx="7960304" cy="434519"/>
          </a:xfrm>
          <a:prstGeom prst="leftRightArrow">
            <a:avLst>
              <a:gd name="adj1" fmla="val 69926"/>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b="1" dirty="0">
                <a:solidFill>
                  <a:srgbClr val="FFFFFF"/>
                </a:solidFill>
              </a:rPr>
              <a:t>API First Value Chain</a:t>
            </a:r>
          </a:p>
        </p:txBody>
      </p:sp>
    </p:spTree>
    <p:extLst>
      <p:ext uri="{BB962C8B-B14F-4D97-AF65-F5344CB8AC3E}">
        <p14:creationId xmlns:p14="http://schemas.microsoft.com/office/powerpoint/2010/main" val="336060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2851" y="808760"/>
            <a:ext cx="4886013" cy="3977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idx="4294967295"/>
          </p:nvPr>
        </p:nvSpPr>
        <p:spPr>
          <a:xfrm>
            <a:off x="0" y="198438"/>
            <a:ext cx="7789863" cy="506412"/>
          </a:xfrm>
        </p:spPr>
        <p:txBody>
          <a:bodyPr/>
          <a:lstStyle/>
          <a:p>
            <a:r>
              <a:rPr lang="en-US" dirty="0"/>
              <a:t>“API First” Goals</a:t>
            </a:r>
          </a:p>
        </p:txBody>
      </p:sp>
      <p:sp>
        <p:nvSpPr>
          <p:cNvPr id="5" name="Text Placeholder 2"/>
          <p:cNvSpPr txBox="1">
            <a:spLocks/>
          </p:cNvSpPr>
          <p:nvPr/>
        </p:nvSpPr>
        <p:spPr>
          <a:xfrm>
            <a:off x="233125" y="802482"/>
            <a:ext cx="3349307" cy="39838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chemeClr val="tx2"/>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350" dirty="0"/>
              <a:t>Persistence:</a:t>
            </a:r>
          </a:p>
          <a:p>
            <a:pPr lvl="1"/>
            <a:r>
              <a:rPr lang="en-US" sz="1050" dirty="0"/>
              <a:t>Free, bi-directional exchange of mobile-optimized data, in batch and real-time</a:t>
            </a:r>
          </a:p>
          <a:p>
            <a:pPr lvl="1"/>
            <a:r>
              <a:rPr lang="en-US" sz="1050" dirty="0"/>
              <a:t>Supports rapid evolution of apps</a:t>
            </a:r>
          </a:p>
          <a:p>
            <a:endParaRPr lang="en-US" sz="1350" dirty="0"/>
          </a:p>
          <a:p>
            <a:r>
              <a:rPr lang="en-US" sz="1350" dirty="0"/>
              <a:t>Security:</a:t>
            </a:r>
          </a:p>
          <a:p>
            <a:pPr lvl="1"/>
            <a:r>
              <a:rPr lang="en-US" sz="1050" dirty="0"/>
              <a:t>Unified view of security across both services and persistence layer</a:t>
            </a:r>
          </a:p>
          <a:p>
            <a:endParaRPr lang="en-US" sz="1350" dirty="0"/>
          </a:p>
          <a:p>
            <a:r>
              <a:rPr lang="en-US" sz="1350" dirty="0"/>
              <a:t>Orchestration</a:t>
            </a:r>
          </a:p>
          <a:p>
            <a:pPr lvl="1"/>
            <a:r>
              <a:rPr lang="en-US" sz="1050" dirty="0"/>
              <a:t>Provides a common view on diverse data and services</a:t>
            </a:r>
          </a:p>
          <a:p>
            <a:endParaRPr lang="en-US" sz="1350" dirty="0"/>
          </a:p>
          <a:p>
            <a:r>
              <a:rPr lang="en-US" sz="1350" dirty="0"/>
              <a:t>Analytics</a:t>
            </a:r>
          </a:p>
          <a:p>
            <a:pPr lvl="1"/>
            <a:r>
              <a:rPr lang="en-US" sz="1050" dirty="0"/>
              <a:t>A window into behavior across all channels</a:t>
            </a:r>
          </a:p>
          <a:p>
            <a:pPr lvl="1"/>
            <a:endParaRPr lang="en-US" sz="1050" dirty="0"/>
          </a:p>
        </p:txBody>
      </p:sp>
      <p:grpSp>
        <p:nvGrpSpPr>
          <p:cNvPr id="7" name="Group 51"/>
          <p:cNvGrpSpPr>
            <a:grpSpLocks/>
          </p:cNvGrpSpPr>
          <p:nvPr/>
        </p:nvGrpSpPr>
        <p:grpSpPr bwMode="auto">
          <a:xfrm>
            <a:off x="6094413" y="2075567"/>
            <a:ext cx="608965" cy="439034"/>
            <a:chOff x="4883423" y="3069112"/>
            <a:chExt cx="717293" cy="716337"/>
          </a:xfrm>
        </p:grpSpPr>
        <p:sp>
          <p:nvSpPr>
            <p:cNvPr id="8" name="Rounded Rectangle 7"/>
            <p:cNvSpPr/>
            <p:nvPr/>
          </p:nvSpPr>
          <p:spPr>
            <a:xfrm flipH="1">
              <a:off x="4883423" y="3069112"/>
              <a:ext cx="717293" cy="7163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050" dirty="0">
                <a:solidFill>
                  <a:schemeClr val="tx1"/>
                </a:solidFill>
                <a:latin typeface="+mj-lt"/>
              </a:endParaRPr>
            </a:p>
          </p:txBody>
        </p:sp>
        <p:grpSp>
          <p:nvGrpSpPr>
            <p:cNvPr id="9" name="Group 54"/>
            <p:cNvGrpSpPr>
              <a:grpSpLocks/>
            </p:cNvGrpSpPr>
            <p:nvPr/>
          </p:nvGrpSpPr>
          <p:grpSpPr bwMode="auto">
            <a:xfrm flipH="1">
              <a:off x="4962288" y="3171301"/>
              <a:ext cx="558751" cy="558897"/>
              <a:chOff x="6765943" y="3967626"/>
              <a:chExt cx="914400" cy="914400"/>
            </a:xfrm>
          </p:grpSpPr>
          <p:pic>
            <p:nvPicPr>
              <p:cNvPr id="10" name="Picture 5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08103" y="4205624"/>
                <a:ext cx="444150" cy="439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5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65943" y="3967626"/>
                <a:ext cx="9144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5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6883442" y="4068426"/>
                <a:ext cx="679403" cy="7310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272124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3"/>
          <p:cNvSpPr>
            <a:spLocks noGrp="1"/>
          </p:cNvSpPr>
          <p:nvPr>
            <p:ph type="sldNum" idx="12"/>
          </p:nvPr>
        </p:nvSpPr>
        <p:spPr>
          <a:prstGeom prst="rect">
            <a:avLst/>
          </a:prstGeom>
        </p:spPr>
        <p:txBody>
          <a:bodyPr/>
          <a:lstStyle/>
          <a:p>
            <a:fld id="{B9CF2066-C172-C043-9656-E2597F9B5BE6}" type="slidenum">
              <a:rPr lang="en-US" smtClean="0"/>
              <a:pPr/>
              <a:t>50</a:t>
            </a:fld>
            <a:endParaRPr lang="en-US" dirty="0"/>
          </a:p>
        </p:txBody>
      </p:sp>
      <p:sp>
        <p:nvSpPr>
          <p:cNvPr id="2" name="Title 1"/>
          <p:cNvSpPr>
            <a:spLocks noGrp="1"/>
          </p:cNvSpPr>
          <p:nvPr>
            <p:ph type="title" idx="4294967295"/>
          </p:nvPr>
        </p:nvSpPr>
        <p:spPr>
          <a:xfrm>
            <a:off x="0" y="198438"/>
            <a:ext cx="7797800" cy="506412"/>
          </a:xfrm>
        </p:spPr>
        <p:txBody>
          <a:bodyPr/>
          <a:lstStyle/>
          <a:p>
            <a:r>
              <a:rPr lang="en-US" dirty="0"/>
              <a:t>Node.js for building new APIs</a:t>
            </a:r>
          </a:p>
        </p:txBody>
      </p:sp>
      <p:sp>
        <p:nvSpPr>
          <p:cNvPr id="3" name="Content Placeholder 2"/>
          <p:cNvSpPr>
            <a:spLocks noGrp="1"/>
          </p:cNvSpPr>
          <p:nvPr>
            <p:ph idx="4294967295"/>
          </p:nvPr>
        </p:nvSpPr>
        <p:spPr>
          <a:xfrm>
            <a:off x="3733800" y="1131888"/>
            <a:ext cx="5410200" cy="3527425"/>
          </a:xfrm>
          <a:prstGeom prst="rect">
            <a:avLst/>
          </a:prstGeom>
        </p:spPr>
        <p:txBody>
          <a:bodyPr>
            <a:noAutofit/>
          </a:bodyPr>
          <a:lstStyle/>
          <a:p>
            <a:r>
              <a:rPr lang="en-US" b="1" dirty="0"/>
              <a:t>Build highly-customized </a:t>
            </a:r>
            <a:r>
              <a:rPr lang="en-US" b="1" i="1" dirty="0"/>
              <a:t>standalone</a:t>
            </a:r>
            <a:r>
              <a:rPr lang="en-US" b="1" dirty="0"/>
              <a:t> APIs </a:t>
            </a:r>
            <a:r>
              <a:rPr lang="en-US" dirty="0"/>
              <a:t>by leveraging Apigee’s integrated node.js as your back-end system</a:t>
            </a:r>
          </a:p>
          <a:p>
            <a:endParaRPr lang="en-US" dirty="0"/>
          </a:p>
          <a:p>
            <a:r>
              <a:rPr lang="en-US" b="1" dirty="0"/>
              <a:t>Solve complex orchestration or mobile optimization problems </a:t>
            </a:r>
            <a:r>
              <a:rPr lang="en-US" dirty="0"/>
              <a:t>by combining Apigee policies with the power of a scriptable target endpoint</a:t>
            </a:r>
          </a:p>
          <a:p>
            <a:endParaRPr lang="en-US" dirty="0"/>
          </a:p>
          <a:p>
            <a:r>
              <a:rPr lang="en-US" dirty="0"/>
              <a:t>Use many of the thousands of </a:t>
            </a:r>
            <a:r>
              <a:rPr lang="en-US" b="1" dirty="0"/>
              <a:t>third-party node.js modules </a:t>
            </a:r>
            <a:r>
              <a:rPr lang="en-US" dirty="0"/>
              <a:t>in your APIs </a:t>
            </a:r>
            <a:r>
              <a:rPr lang="en-US" b="1" dirty="0"/>
              <a:t>without modification</a:t>
            </a:r>
          </a:p>
          <a:p>
            <a:endParaRPr lang="en-US" b="1" dirty="0"/>
          </a:p>
          <a:p>
            <a:r>
              <a:rPr lang="en-US" dirty="0"/>
              <a:t>Leverage Apigee’s </a:t>
            </a:r>
            <a:r>
              <a:rPr lang="en-US" b="1" dirty="0"/>
              <a:t>world-class cloud operations</a:t>
            </a:r>
          </a:p>
        </p:txBody>
      </p:sp>
      <p:pic>
        <p:nvPicPr>
          <p:cNvPr id="5" name="Picture 4"/>
          <p:cNvPicPr>
            <a:picLocks noChangeAspect="1"/>
          </p:cNvPicPr>
          <p:nvPr/>
        </p:nvPicPr>
        <p:blipFill>
          <a:blip r:embed="rId3"/>
          <a:stretch>
            <a:fillRect/>
          </a:stretch>
        </p:blipFill>
        <p:spPr>
          <a:xfrm>
            <a:off x="592568" y="2135764"/>
            <a:ext cx="2267121" cy="778886"/>
          </a:xfrm>
          <a:prstGeom prst="rect">
            <a:avLst/>
          </a:prstGeom>
        </p:spPr>
      </p:pic>
    </p:spTree>
    <p:extLst>
      <p:ext uri="{BB962C8B-B14F-4D97-AF65-F5344CB8AC3E}">
        <p14:creationId xmlns:p14="http://schemas.microsoft.com/office/powerpoint/2010/main" val="1968865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prstGeom prst="rect">
            <a:avLst/>
          </a:prstGeom>
        </p:spPr>
        <p:txBody>
          <a:bodyPr/>
          <a:lstStyle/>
          <a:p>
            <a:fld id="{76807970-5BF8-6F49-93A5-8B7A8174FE81}" type="slidenum">
              <a:rPr lang="en-US" smtClean="0"/>
              <a:pPr/>
              <a:t>51</a:t>
            </a:fld>
            <a:endParaRPr lang="en-US" dirty="0"/>
          </a:p>
        </p:txBody>
      </p:sp>
      <p:sp>
        <p:nvSpPr>
          <p:cNvPr id="58" name="Title 1"/>
          <p:cNvSpPr>
            <a:spLocks noGrp="1"/>
          </p:cNvSpPr>
          <p:nvPr>
            <p:ph type="title" idx="4294967295"/>
          </p:nvPr>
        </p:nvSpPr>
        <p:spPr>
          <a:xfrm>
            <a:off x="0" y="198438"/>
            <a:ext cx="7797800" cy="506412"/>
          </a:xfrm>
        </p:spPr>
        <p:txBody>
          <a:bodyPr/>
          <a:lstStyle/>
          <a:p>
            <a:r>
              <a:rPr lang="en-US" dirty="0">
                <a:solidFill>
                  <a:srgbClr val="FC2B13"/>
                </a:solidFill>
              </a:rPr>
              <a:t>End-to-End Security</a:t>
            </a:r>
            <a:endParaRPr lang="en-US" dirty="0"/>
          </a:p>
        </p:txBody>
      </p:sp>
      <p:cxnSp>
        <p:nvCxnSpPr>
          <p:cNvPr id="84" name="Straight Connector 83"/>
          <p:cNvCxnSpPr/>
          <p:nvPr/>
        </p:nvCxnSpPr>
        <p:spPr>
          <a:xfrm>
            <a:off x="661463" y="1066971"/>
            <a:ext cx="0" cy="228910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03142" y="1702667"/>
            <a:ext cx="3699496" cy="612091"/>
          </a:xfrm>
          <a:prstGeom prst="rect">
            <a:avLst/>
          </a:prstGeom>
          <a:noFill/>
        </p:spPr>
        <p:txBody>
          <a:bodyPr wrap="square" rtlCol="0">
            <a:spAutoFit/>
          </a:bodyPr>
          <a:lstStyle/>
          <a:p>
            <a:pPr marL="214313" indent="-214313">
              <a:lnSpc>
                <a:spcPct val="150000"/>
              </a:lnSpc>
              <a:buClr>
                <a:schemeClr val="tx2"/>
              </a:buClr>
              <a:buFont typeface="Arial"/>
              <a:buChar char="•"/>
            </a:pPr>
            <a:r>
              <a:rPr lang="en-US" sz="1200" dirty="0"/>
              <a:t>Flexible application level access control</a:t>
            </a:r>
          </a:p>
          <a:p>
            <a:pPr marL="214313" indent="-214313">
              <a:lnSpc>
                <a:spcPct val="150000"/>
              </a:lnSpc>
              <a:buClr>
                <a:schemeClr val="tx2"/>
              </a:buClr>
              <a:buFont typeface="Arial"/>
              <a:buChar char="•"/>
            </a:pPr>
            <a:r>
              <a:rPr lang="en-US" sz="1200" dirty="0"/>
              <a:t>Security for app-to-API</a:t>
            </a:r>
          </a:p>
        </p:txBody>
      </p:sp>
      <p:sp>
        <p:nvSpPr>
          <p:cNvPr id="89" name="TextBox 88"/>
          <p:cNvSpPr txBox="1"/>
          <p:nvPr/>
        </p:nvSpPr>
        <p:spPr>
          <a:xfrm>
            <a:off x="4572000" y="1702667"/>
            <a:ext cx="4097053" cy="612091"/>
          </a:xfrm>
          <a:prstGeom prst="rect">
            <a:avLst/>
          </a:prstGeom>
          <a:noFill/>
        </p:spPr>
        <p:txBody>
          <a:bodyPr wrap="square" rtlCol="0">
            <a:spAutoFit/>
          </a:bodyPr>
          <a:lstStyle/>
          <a:p>
            <a:pPr marL="214313" indent="-214313">
              <a:lnSpc>
                <a:spcPct val="150000"/>
              </a:lnSpc>
              <a:buClr>
                <a:schemeClr val="tx2"/>
              </a:buClr>
              <a:buFont typeface="Arial"/>
              <a:buChar char="•"/>
            </a:pPr>
            <a:r>
              <a:rPr lang="en-US" sz="1200" dirty="0"/>
              <a:t>Enable API team to securely access  backend services</a:t>
            </a:r>
          </a:p>
          <a:p>
            <a:pPr marL="214313" indent="-214313">
              <a:lnSpc>
                <a:spcPct val="150000"/>
              </a:lnSpc>
              <a:buClr>
                <a:schemeClr val="tx2"/>
              </a:buClr>
              <a:buFont typeface="Arial"/>
              <a:buChar char="•"/>
            </a:pPr>
            <a:r>
              <a:rPr lang="en-US" sz="1200" dirty="0"/>
              <a:t>Security for API-to-backend</a:t>
            </a:r>
          </a:p>
        </p:txBody>
      </p:sp>
      <p:grpSp>
        <p:nvGrpSpPr>
          <p:cNvPr id="4" name="Group 3"/>
          <p:cNvGrpSpPr/>
          <p:nvPr/>
        </p:nvGrpSpPr>
        <p:grpSpPr>
          <a:xfrm>
            <a:off x="425708" y="2937373"/>
            <a:ext cx="8625348" cy="1715393"/>
            <a:chOff x="75097" y="3803993"/>
            <a:chExt cx="12282136" cy="2287191"/>
          </a:xfrm>
        </p:grpSpPr>
        <p:grpSp>
          <p:nvGrpSpPr>
            <p:cNvPr id="90" name="Group 89"/>
            <p:cNvGrpSpPr/>
            <p:nvPr/>
          </p:nvGrpSpPr>
          <p:grpSpPr>
            <a:xfrm>
              <a:off x="75097" y="3803993"/>
              <a:ext cx="12282136" cy="2287191"/>
              <a:chOff x="62631" y="2540265"/>
              <a:chExt cx="11065025" cy="2540264"/>
            </a:xfrm>
          </p:grpSpPr>
          <p:cxnSp>
            <p:nvCxnSpPr>
              <p:cNvPr id="91" name="Straight Arrow Connector 90"/>
              <p:cNvCxnSpPr/>
              <p:nvPr/>
            </p:nvCxnSpPr>
            <p:spPr>
              <a:xfrm flipH="1">
                <a:off x="1057637" y="3845484"/>
                <a:ext cx="7890183"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92" name="Rounded Rectangle 91"/>
              <p:cNvSpPr/>
              <p:nvPr/>
            </p:nvSpPr>
            <p:spPr>
              <a:xfrm flipH="1">
                <a:off x="1988155" y="3408704"/>
                <a:ext cx="796374" cy="79637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93" name="Rounded Rectangle 92"/>
              <p:cNvSpPr/>
              <p:nvPr/>
            </p:nvSpPr>
            <p:spPr>
              <a:xfrm flipH="1">
                <a:off x="5425063" y="3408704"/>
                <a:ext cx="796374" cy="79637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94" name="Rounded Rectangle 93"/>
              <p:cNvSpPr/>
              <p:nvPr/>
            </p:nvSpPr>
            <p:spPr>
              <a:xfrm flipH="1">
                <a:off x="3558169" y="3360674"/>
                <a:ext cx="943952" cy="94395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pic>
            <p:nvPicPr>
              <p:cNvPr id="95" name="Picture 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00535" y="3508741"/>
                <a:ext cx="482361" cy="702168"/>
              </a:xfrm>
              <a:prstGeom prst="rect">
                <a:avLst/>
              </a:prstGeom>
            </p:spPr>
          </p:pic>
          <p:sp>
            <p:nvSpPr>
              <p:cNvPr id="96" name="Text Placeholder 2"/>
              <p:cNvSpPr txBox="1">
                <a:spLocks/>
              </p:cNvSpPr>
              <p:nvPr/>
            </p:nvSpPr>
            <p:spPr>
              <a:xfrm flipH="1">
                <a:off x="3283529"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Developer</a:t>
                </a:r>
              </a:p>
            </p:txBody>
          </p:sp>
          <p:sp>
            <p:nvSpPr>
              <p:cNvPr id="97" name="Text Placeholder 2"/>
              <p:cNvSpPr txBox="1">
                <a:spLocks/>
              </p:cNvSpPr>
              <p:nvPr/>
            </p:nvSpPr>
            <p:spPr>
              <a:xfrm flipH="1">
                <a:off x="62631"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User</a:t>
                </a:r>
              </a:p>
            </p:txBody>
          </p:sp>
          <p:grpSp>
            <p:nvGrpSpPr>
              <p:cNvPr id="98" name="Group 97"/>
              <p:cNvGrpSpPr/>
              <p:nvPr/>
            </p:nvGrpSpPr>
            <p:grpSpPr>
              <a:xfrm flipH="1">
                <a:off x="2089549" y="3522200"/>
                <a:ext cx="620738" cy="620738"/>
                <a:chOff x="2488406" y="1370012"/>
                <a:chExt cx="685800" cy="685800"/>
              </a:xfrm>
            </p:grpSpPr>
            <p:pic>
              <p:nvPicPr>
                <p:cNvPr id="109" name="Picture 108"/>
                <p:cNvPicPr>
                  <a:picLocks noChangeAspect="1"/>
                </p:cNvPicPr>
                <p:nvPr/>
              </p:nvPicPr>
              <p:blipFill>
                <a:blip r:embed="rId4"/>
                <a:stretch>
                  <a:fillRect/>
                </a:stretch>
              </p:blipFill>
              <p:spPr>
                <a:xfrm>
                  <a:off x="2488406" y="1370012"/>
                  <a:ext cx="685800" cy="685800"/>
                </a:xfrm>
                <a:prstGeom prst="rect">
                  <a:avLst/>
                </a:prstGeom>
              </p:spPr>
            </p:pic>
            <p:pic>
              <p:nvPicPr>
                <p:cNvPr id="110" name="Picture 10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grpSp>
            <p:nvGrpSpPr>
              <p:cNvPr id="99" name="Group 98"/>
              <p:cNvGrpSpPr/>
              <p:nvPr/>
            </p:nvGrpSpPr>
            <p:grpSpPr>
              <a:xfrm flipH="1">
                <a:off x="5512789" y="3522200"/>
                <a:ext cx="620738" cy="620738"/>
                <a:chOff x="6765943" y="3967626"/>
                <a:chExt cx="914400" cy="914400"/>
              </a:xfrm>
            </p:grpSpPr>
            <p:pic>
              <p:nvPicPr>
                <p:cNvPr id="106" name="Picture 10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8103" y="4205624"/>
                  <a:ext cx="444150" cy="439615"/>
                </a:xfrm>
                <a:prstGeom prst="rect">
                  <a:avLst/>
                </a:prstGeom>
              </p:spPr>
            </p:pic>
            <p:pic>
              <p:nvPicPr>
                <p:cNvPr id="107" name="Picture 106"/>
                <p:cNvPicPr>
                  <a:picLocks noChangeAspect="1"/>
                </p:cNvPicPr>
                <p:nvPr/>
              </p:nvPicPr>
              <p:blipFill>
                <a:blip r:embed="rId4"/>
                <a:stretch>
                  <a:fillRect/>
                </a:stretch>
              </p:blipFill>
              <p:spPr>
                <a:xfrm>
                  <a:off x="6765943" y="3967626"/>
                  <a:ext cx="914400" cy="914400"/>
                </a:xfrm>
                <a:prstGeom prst="rect">
                  <a:avLst/>
                </a:prstGeom>
              </p:spPr>
            </p:pic>
            <p:pic>
              <p:nvPicPr>
                <p:cNvPr id="108" name="Picture 10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6883442" y="4068426"/>
                  <a:ext cx="679403" cy="731002"/>
                </a:xfrm>
                <a:prstGeom prst="rect">
                  <a:avLst/>
                </a:prstGeom>
              </p:spPr>
            </p:pic>
          </p:grpSp>
          <p:sp>
            <p:nvSpPr>
              <p:cNvPr id="100" name="Text Placeholder 2"/>
              <p:cNvSpPr txBox="1">
                <a:spLocks/>
              </p:cNvSpPr>
              <p:nvPr/>
            </p:nvSpPr>
            <p:spPr>
              <a:xfrm flipH="1">
                <a:off x="5136045"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API</a:t>
                </a:r>
              </a:p>
            </p:txBody>
          </p:sp>
          <p:sp>
            <p:nvSpPr>
              <p:cNvPr id="101" name="Text Placeholder 2"/>
              <p:cNvSpPr txBox="1">
                <a:spLocks/>
              </p:cNvSpPr>
              <p:nvPr/>
            </p:nvSpPr>
            <p:spPr>
              <a:xfrm flipH="1">
                <a:off x="1697799"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App</a:t>
                </a:r>
              </a:p>
            </p:txBody>
          </p:sp>
          <p:sp>
            <p:nvSpPr>
              <p:cNvPr id="102" name="Text Placeholder 2"/>
              <p:cNvSpPr txBox="1">
                <a:spLocks/>
              </p:cNvSpPr>
              <p:nvPr/>
            </p:nvSpPr>
            <p:spPr>
              <a:xfrm flipH="1">
                <a:off x="6887294" y="4281617"/>
                <a:ext cx="1371600" cy="79891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API Team</a:t>
                </a:r>
              </a:p>
            </p:txBody>
          </p:sp>
          <p:sp>
            <p:nvSpPr>
              <p:cNvPr id="103" name="Rounded Rectangle 102"/>
              <p:cNvSpPr/>
              <p:nvPr/>
            </p:nvSpPr>
            <p:spPr>
              <a:xfrm flipH="1">
                <a:off x="7139503" y="3360674"/>
                <a:ext cx="942692" cy="94395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104" name="Text Placeholder 2"/>
              <p:cNvSpPr txBox="1">
                <a:spLocks/>
              </p:cNvSpPr>
              <p:nvPr/>
            </p:nvSpPr>
            <p:spPr>
              <a:xfrm flipH="1">
                <a:off x="8820814" y="4281617"/>
                <a:ext cx="1207420" cy="457200"/>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Backend</a:t>
                </a:r>
              </a:p>
            </p:txBody>
          </p:sp>
          <p:sp>
            <p:nvSpPr>
              <p:cNvPr id="105" name="TextBox 104"/>
              <p:cNvSpPr txBox="1"/>
              <p:nvPr/>
            </p:nvSpPr>
            <p:spPr>
              <a:xfrm>
                <a:off x="10890674" y="2540265"/>
                <a:ext cx="236982" cy="376015"/>
              </a:xfrm>
              <a:prstGeom prst="rect">
                <a:avLst/>
              </a:prstGeom>
              <a:noFill/>
            </p:spPr>
            <p:txBody>
              <a:bodyPr wrap="none" rtlCol="0">
                <a:spAutoFit/>
              </a:bodyPr>
              <a:lstStyle/>
              <a:p>
                <a:endParaRPr lang="en-US" sz="1050" dirty="0"/>
              </a:p>
            </p:txBody>
          </p:sp>
        </p:grpSp>
        <p:pic>
          <p:nvPicPr>
            <p:cNvPr id="111" name="Picture 110"/>
            <p:cNvPicPr>
              <a:picLocks noChangeAspect="1"/>
            </p:cNvPicPr>
            <p:nvPr/>
          </p:nvPicPr>
          <p:blipFill>
            <a:blip r:embed="rId7">
              <a:alphaModFix/>
            </a:blip>
            <a:stretch>
              <a:fillRect/>
            </a:stretch>
          </p:blipFill>
          <p:spPr>
            <a:xfrm flipH="1">
              <a:off x="711977" y="4607977"/>
              <a:ext cx="370819" cy="734164"/>
            </a:xfrm>
            <a:prstGeom prst="rect">
              <a:avLst/>
            </a:prstGeom>
          </p:spPr>
        </p:pic>
        <p:pic>
          <p:nvPicPr>
            <p:cNvPr id="112" name="Picture 1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03115" y="4579780"/>
              <a:ext cx="892700" cy="715004"/>
            </a:xfrm>
            <a:prstGeom prst="rect">
              <a:avLst/>
            </a:prstGeom>
          </p:spPr>
        </p:pic>
        <p:grpSp>
          <p:nvGrpSpPr>
            <p:cNvPr id="113" name="Group 112"/>
            <p:cNvGrpSpPr/>
            <p:nvPr/>
          </p:nvGrpSpPr>
          <p:grpSpPr>
            <a:xfrm>
              <a:off x="10055845" y="4518981"/>
              <a:ext cx="1058855" cy="854798"/>
              <a:chOff x="7924783" y="1997046"/>
              <a:chExt cx="965728" cy="1038138"/>
            </a:xfrm>
          </p:grpSpPr>
          <p:pic>
            <p:nvPicPr>
              <p:cNvPr id="114" name="Picture 1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24783" y="2177414"/>
                <a:ext cx="857770" cy="857770"/>
              </a:xfrm>
              <a:prstGeom prst="rect">
                <a:avLst/>
              </a:prstGeom>
            </p:spPr>
          </p:pic>
          <p:sp>
            <p:nvSpPr>
              <p:cNvPr id="115" name="Rectangle 114"/>
              <p:cNvSpPr/>
              <p:nvPr/>
            </p:nvSpPr>
            <p:spPr>
              <a:xfrm>
                <a:off x="8568986" y="2392930"/>
                <a:ext cx="181437" cy="353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endParaRPr>
              </a:p>
            </p:txBody>
          </p:sp>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5792" y="1997046"/>
                <a:ext cx="724719" cy="724719"/>
              </a:xfrm>
              <a:prstGeom prst="rect">
                <a:avLst/>
              </a:prstGeom>
            </p:spPr>
          </p:pic>
        </p:grpSp>
      </p:grpSp>
      <p:sp>
        <p:nvSpPr>
          <p:cNvPr id="22" name="Right Arrow 21"/>
          <p:cNvSpPr/>
          <p:nvPr/>
        </p:nvSpPr>
        <p:spPr>
          <a:xfrm>
            <a:off x="774294" y="1045698"/>
            <a:ext cx="3699495" cy="445770"/>
          </a:xfrm>
          <a:prstGeom prst="rightArrow">
            <a:avLst>
              <a:gd name="adj1" fmla="val 7500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b="1" dirty="0">
                <a:solidFill>
                  <a:schemeClr val="bg1"/>
                </a:solidFill>
              </a:rPr>
              <a:t>Consumption</a:t>
            </a:r>
            <a:endParaRPr lang="en-US" sz="1500" b="1" dirty="0">
              <a:solidFill>
                <a:schemeClr val="bg1"/>
              </a:solidFill>
            </a:endParaRPr>
          </a:p>
        </p:txBody>
      </p:sp>
      <p:sp>
        <p:nvSpPr>
          <p:cNvPr id="122" name="Right Arrow 121"/>
          <p:cNvSpPr/>
          <p:nvPr/>
        </p:nvSpPr>
        <p:spPr>
          <a:xfrm flipH="1">
            <a:off x="4488202" y="1045698"/>
            <a:ext cx="4094208" cy="445770"/>
          </a:xfrm>
          <a:prstGeom prst="rightArrow">
            <a:avLst>
              <a:gd name="adj1" fmla="val 7500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b="1" dirty="0">
                <a:solidFill>
                  <a:srgbClr val="FFFFFF"/>
                </a:solidFill>
              </a:rPr>
              <a:t>Exposure</a:t>
            </a:r>
            <a:endParaRPr lang="en-US" sz="1050" b="1" dirty="0">
              <a:solidFill>
                <a:srgbClr val="FFFFFF"/>
              </a:solidFill>
            </a:endParaRPr>
          </a:p>
        </p:txBody>
      </p:sp>
      <p:sp>
        <p:nvSpPr>
          <p:cNvPr id="3" name="Left-Right Arrow 2"/>
          <p:cNvSpPr/>
          <p:nvPr/>
        </p:nvSpPr>
        <p:spPr>
          <a:xfrm>
            <a:off x="661464" y="2882444"/>
            <a:ext cx="7960304" cy="434519"/>
          </a:xfrm>
          <a:prstGeom prst="leftRightArrow">
            <a:avLst>
              <a:gd name="adj1" fmla="val 69926"/>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b="1" dirty="0">
                <a:solidFill>
                  <a:srgbClr val="FFFFFF"/>
                </a:solidFill>
              </a:rPr>
              <a:t>End-to-End Security</a:t>
            </a:r>
          </a:p>
        </p:txBody>
      </p:sp>
      <p:cxnSp>
        <p:nvCxnSpPr>
          <p:cNvPr id="38" name="Straight Connector 37"/>
          <p:cNvCxnSpPr/>
          <p:nvPr/>
        </p:nvCxnSpPr>
        <p:spPr>
          <a:xfrm>
            <a:off x="8658570" y="1066971"/>
            <a:ext cx="0" cy="228910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25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prstGeom prst="rect">
            <a:avLst/>
          </a:prstGeom>
        </p:spPr>
        <p:txBody>
          <a:bodyPr/>
          <a:lstStyle/>
          <a:p>
            <a:pPr defTabSz="342745"/>
            <a:fld id="{B9CF2066-C172-C043-9656-E2597F9B5BE6}" type="slidenum">
              <a:rPr lang="en-US" smtClean="0">
                <a:solidFill>
                  <a:srgbClr val="5A5A5A">
                    <a:lumMod val="40000"/>
                    <a:lumOff val="60000"/>
                  </a:srgbClr>
                </a:solidFill>
              </a:rPr>
              <a:pPr defTabSz="342745"/>
              <a:t>6</a:t>
            </a:fld>
            <a:endParaRPr lang="en-US" dirty="0">
              <a:solidFill>
                <a:srgbClr val="5A5A5A">
                  <a:lumMod val="40000"/>
                  <a:lumOff val="60000"/>
                </a:srgbClr>
              </a:solidFill>
              <a:ea typeface="+mn-ea"/>
            </a:endParaRPr>
          </a:p>
        </p:txBody>
      </p:sp>
      <p:sp>
        <p:nvSpPr>
          <p:cNvPr id="2" name="Title 1"/>
          <p:cNvSpPr>
            <a:spLocks noGrp="1"/>
          </p:cNvSpPr>
          <p:nvPr>
            <p:ph type="title" idx="4294967295"/>
          </p:nvPr>
        </p:nvSpPr>
        <p:spPr>
          <a:xfrm>
            <a:off x="0" y="198438"/>
            <a:ext cx="9002075" cy="639382"/>
          </a:xfrm>
        </p:spPr>
        <p:txBody>
          <a:bodyPr>
            <a:normAutofit/>
          </a:bodyPr>
          <a:lstStyle/>
          <a:p>
            <a:r>
              <a:rPr lang="en-US" sz="2400" dirty="0"/>
              <a:t>API Value Chain </a:t>
            </a:r>
            <a:r>
              <a:rPr lang="mr-IN" sz="2400" dirty="0"/>
              <a:t>–</a:t>
            </a:r>
            <a:r>
              <a:rPr lang="en-US" sz="2400" dirty="0"/>
              <a:t> App Developer is the “primary” User / Actor</a:t>
            </a:r>
          </a:p>
        </p:txBody>
      </p:sp>
      <p:grpSp>
        <p:nvGrpSpPr>
          <p:cNvPr id="13" name="Group 12"/>
          <p:cNvGrpSpPr/>
          <p:nvPr/>
        </p:nvGrpSpPr>
        <p:grpSpPr>
          <a:xfrm>
            <a:off x="146167" y="1601570"/>
            <a:ext cx="9135561" cy="1715393"/>
            <a:chOff x="62631" y="2540265"/>
            <a:chExt cx="11051518" cy="2540264"/>
          </a:xfrm>
        </p:grpSpPr>
        <p:cxnSp>
          <p:nvCxnSpPr>
            <p:cNvPr id="14" name="Straight Arrow Connector 13"/>
            <p:cNvCxnSpPr/>
            <p:nvPr/>
          </p:nvCxnSpPr>
          <p:spPr>
            <a:xfrm flipH="1">
              <a:off x="1057637" y="3845484"/>
              <a:ext cx="7890183"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flipH="1">
              <a:off x="1988155" y="3408704"/>
              <a:ext cx="796374" cy="79637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16" name="Rounded Rectangle 15"/>
            <p:cNvSpPr/>
            <p:nvPr/>
          </p:nvSpPr>
          <p:spPr>
            <a:xfrm flipH="1">
              <a:off x="5425063" y="3408704"/>
              <a:ext cx="796374" cy="79637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17" name="Rounded Rectangle 16"/>
            <p:cNvSpPr/>
            <p:nvPr/>
          </p:nvSpPr>
          <p:spPr>
            <a:xfrm flipH="1">
              <a:off x="3558169" y="3360674"/>
              <a:ext cx="943952" cy="94395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00535" y="3508741"/>
              <a:ext cx="482361" cy="702168"/>
            </a:xfrm>
            <a:prstGeom prst="rect">
              <a:avLst/>
            </a:prstGeom>
          </p:spPr>
        </p:pic>
        <p:sp>
          <p:nvSpPr>
            <p:cNvPr id="19" name="Text Placeholder 2"/>
            <p:cNvSpPr txBox="1">
              <a:spLocks/>
            </p:cNvSpPr>
            <p:nvPr/>
          </p:nvSpPr>
          <p:spPr>
            <a:xfrm flipH="1">
              <a:off x="3283529"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Developer</a:t>
              </a:r>
            </a:p>
          </p:txBody>
        </p:sp>
        <p:sp>
          <p:nvSpPr>
            <p:cNvPr id="20" name="Text Placeholder 2"/>
            <p:cNvSpPr txBox="1">
              <a:spLocks/>
            </p:cNvSpPr>
            <p:nvPr/>
          </p:nvSpPr>
          <p:spPr>
            <a:xfrm flipH="1">
              <a:off x="62631"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User</a:t>
              </a:r>
            </a:p>
          </p:txBody>
        </p:sp>
        <p:grpSp>
          <p:nvGrpSpPr>
            <p:cNvPr id="21" name="Group 20"/>
            <p:cNvGrpSpPr/>
            <p:nvPr/>
          </p:nvGrpSpPr>
          <p:grpSpPr>
            <a:xfrm flipH="1">
              <a:off x="2089549" y="3522200"/>
              <a:ext cx="620738" cy="620738"/>
              <a:chOff x="2488406" y="1370012"/>
              <a:chExt cx="685800" cy="685800"/>
            </a:xfrm>
          </p:grpSpPr>
          <p:pic>
            <p:nvPicPr>
              <p:cNvPr id="32" name="Picture 31"/>
              <p:cNvPicPr>
                <a:picLocks noChangeAspect="1"/>
              </p:cNvPicPr>
              <p:nvPr/>
            </p:nvPicPr>
            <p:blipFill>
              <a:blip r:embed="rId3"/>
              <a:stretch>
                <a:fillRect/>
              </a:stretch>
            </p:blipFill>
            <p:spPr>
              <a:xfrm>
                <a:off x="2488406" y="1370012"/>
                <a:ext cx="685800" cy="685800"/>
              </a:xfrm>
              <a:prstGeom prst="rect">
                <a:avLst/>
              </a:prstGeom>
            </p:spPr>
          </p:pic>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grpSp>
          <p:nvGrpSpPr>
            <p:cNvPr id="22" name="Group 21"/>
            <p:cNvGrpSpPr/>
            <p:nvPr/>
          </p:nvGrpSpPr>
          <p:grpSpPr>
            <a:xfrm flipH="1">
              <a:off x="5512789" y="3522200"/>
              <a:ext cx="620738" cy="620738"/>
              <a:chOff x="6765943" y="3967626"/>
              <a:chExt cx="914400" cy="914400"/>
            </a:xfrm>
          </p:grpSpPr>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8103" y="4205624"/>
                <a:ext cx="444150" cy="439615"/>
              </a:xfrm>
              <a:prstGeom prst="rect">
                <a:avLst/>
              </a:prstGeom>
            </p:spPr>
          </p:pic>
          <p:pic>
            <p:nvPicPr>
              <p:cNvPr id="30" name="Picture 29"/>
              <p:cNvPicPr>
                <a:picLocks noChangeAspect="1"/>
              </p:cNvPicPr>
              <p:nvPr/>
            </p:nvPicPr>
            <p:blipFill>
              <a:blip r:embed="rId3"/>
              <a:stretch>
                <a:fillRect/>
              </a:stretch>
            </p:blipFill>
            <p:spPr>
              <a:xfrm>
                <a:off x="6765943" y="3967626"/>
                <a:ext cx="914400" cy="914400"/>
              </a:xfrm>
              <a:prstGeom prst="rect">
                <a:avLst/>
              </a:prstGeom>
            </p:spPr>
          </p:pic>
          <p:pic>
            <p:nvPicPr>
              <p:cNvPr id="31" name="Picture 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6883442" y="4068426"/>
                <a:ext cx="679403" cy="731002"/>
              </a:xfrm>
              <a:prstGeom prst="rect">
                <a:avLst/>
              </a:prstGeom>
            </p:spPr>
          </p:pic>
        </p:grpSp>
        <p:sp>
          <p:nvSpPr>
            <p:cNvPr id="23" name="Text Placeholder 2"/>
            <p:cNvSpPr txBox="1">
              <a:spLocks/>
            </p:cNvSpPr>
            <p:nvPr/>
          </p:nvSpPr>
          <p:spPr>
            <a:xfrm flipH="1">
              <a:off x="5136045"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API</a:t>
              </a:r>
            </a:p>
          </p:txBody>
        </p:sp>
        <p:sp>
          <p:nvSpPr>
            <p:cNvPr id="24" name="Text Placeholder 2"/>
            <p:cNvSpPr txBox="1">
              <a:spLocks/>
            </p:cNvSpPr>
            <p:nvPr/>
          </p:nvSpPr>
          <p:spPr>
            <a:xfrm flipH="1">
              <a:off x="1697799"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App</a:t>
              </a:r>
            </a:p>
          </p:txBody>
        </p:sp>
        <p:sp>
          <p:nvSpPr>
            <p:cNvPr id="25" name="Text Placeholder 2"/>
            <p:cNvSpPr txBox="1">
              <a:spLocks/>
            </p:cNvSpPr>
            <p:nvPr/>
          </p:nvSpPr>
          <p:spPr>
            <a:xfrm flipH="1">
              <a:off x="6887294" y="4281617"/>
              <a:ext cx="1371600" cy="79891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API Team</a:t>
              </a:r>
            </a:p>
          </p:txBody>
        </p:sp>
        <p:sp>
          <p:nvSpPr>
            <p:cNvPr id="26" name="Rounded Rectangle 25"/>
            <p:cNvSpPr/>
            <p:nvPr/>
          </p:nvSpPr>
          <p:spPr>
            <a:xfrm flipH="1">
              <a:off x="7139503" y="3360674"/>
              <a:ext cx="942692" cy="94395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27" name="Text Placeholder 2"/>
            <p:cNvSpPr txBox="1">
              <a:spLocks/>
            </p:cNvSpPr>
            <p:nvPr/>
          </p:nvSpPr>
          <p:spPr>
            <a:xfrm flipH="1">
              <a:off x="8820814" y="4281617"/>
              <a:ext cx="1207420" cy="457200"/>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Backend</a:t>
              </a:r>
            </a:p>
          </p:txBody>
        </p:sp>
        <p:sp>
          <p:nvSpPr>
            <p:cNvPr id="28" name="TextBox 27"/>
            <p:cNvSpPr txBox="1"/>
            <p:nvPr/>
          </p:nvSpPr>
          <p:spPr>
            <a:xfrm>
              <a:off x="10890675" y="2540265"/>
              <a:ext cx="223474" cy="376015"/>
            </a:xfrm>
            <a:prstGeom prst="rect">
              <a:avLst/>
            </a:prstGeom>
            <a:noFill/>
          </p:spPr>
          <p:txBody>
            <a:bodyPr wrap="none" rtlCol="0">
              <a:spAutoFit/>
            </a:bodyPr>
            <a:lstStyle/>
            <a:p>
              <a:endParaRPr lang="en-US" sz="1050" dirty="0"/>
            </a:p>
          </p:txBody>
        </p:sp>
      </p:grpSp>
      <p:pic>
        <p:nvPicPr>
          <p:cNvPr id="34" name="Picture 33"/>
          <p:cNvPicPr>
            <a:picLocks noChangeAspect="1"/>
          </p:cNvPicPr>
          <p:nvPr/>
        </p:nvPicPr>
        <p:blipFill>
          <a:blip r:embed="rId6">
            <a:alphaModFix/>
          </a:blip>
          <a:stretch>
            <a:fillRect/>
          </a:stretch>
        </p:blipFill>
        <p:spPr>
          <a:xfrm flipH="1">
            <a:off x="623827" y="2204558"/>
            <a:ext cx="278114" cy="550623"/>
          </a:xfrm>
          <a:prstGeom prst="rect">
            <a:avLst/>
          </a:prstGeom>
        </p:spPr>
      </p:pic>
      <p:pic>
        <p:nvPicPr>
          <p:cNvPr id="35" name="Picture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71014" y="2193993"/>
            <a:ext cx="669525" cy="536253"/>
          </a:xfrm>
          <a:prstGeom prst="rect">
            <a:avLst/>
          </a:prstGeom>
        </p:spPr>
      </p:pic>
      <p:grpSp>
        <p:nvGrpSpPr>
          <p:cNvPr id="36" name="Group 35"/>
          <p:cNvGrpSpPr/>
          <p:nvPr/>
        </p:nvGrpSpPr>
        <p:grpSpPr>
          <a:xfrm>
            <a:off x="7631728" y="2137810"/>
            <a:ext cx="794141" cy="641099"/>
            <a:chOff x="7924783" y="1997046"/>
            <a:chExt cx="965728" cy="1038138"/>
          </a:xfrm>
        </p:grpSpPr>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24783" y="2177414"/>
              <a:ext cx="857770" cy="857770"/>
            </a:xfrm>
            <a:prstGeom prst="rect">
              <a:avLst/>
            </a:prstGeom>
          </p:spPr>
        </p:pic>
        <p:sp>
          <p:nvSpPr>
            <p:cNvPr id="38" name="Rectangle 37"/>
            <p:cNvSpPr/>
            <p:nvPr/>
          </p:nvSpPr>
          <p:spPr>
            <a:xfrm>
              <a:off x="8568986" y="2392930"/>
              <a:ext cx="181437" cy="353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endParaRPr>
            </a:p>
          </p:txBody>
        </p:sp>
        <p:pic>
          <p:nvPicPr>
            <p:cNvPr id="39" name="Picture 3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5792" y="1997046"/>
              <a:ext cx="724719" cy="724719"/>
            </a:xfrm>
            <a:prstGeom prst="rect">
              <a:avLst/>
            </a:prstGeom>
          </p:spPr>
        </p:pic>
      </p:grpSp>
      <p:sp>
        <p:nvSpPr>
          <p:cNvPr id="40" name="Left-Right Arrow 39"/>
          <p:cNvSpPr/>
          <p:nvPr/>
        </p:nvSpPr>
        <p:spPr>
          <a:xfrm>
            <a:off x="492547" y="1631019"/>
            <a:ext cx="7960304" cy="434519"/>
          </a:xfrm>
          <a:prstGeom prst="leftRightArrow">
            <a:avLst>
              <a:gd name="adj1" fmla="val 69926"/>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b="1" dirty="0">
                <a:solidFill>
                  <a:srgbClr val="FFFFFF"/>
                </a:solidFill>
              </a:rPr>
              <a:t>API First Value Chain</a:t>
            </a:r>
          </a:p>
        </p:txBody>
      </p:sp>
      <p:sp>
        <p:nvSpPr>
          <p:cNvPr id="3" name="Donut 2"/>
          <p:cNvSpPr/>
          <p:nvPr/>
        </p:nvSpPr>
        <p:spPr>
          <a:xfrm>
            <a:off x="2766199" y="1995286"/>
            <a:ext cx="1250132" cy="1251425"/>
          </a:xfrm>
          <a:prstGeom prst="donut">
            <a:avLst>
              <a:gd name="adj" fmla="val 3316"/>
            </a:avLst>
          </a:prstGeom>
          <a:solidFill>
            <a:srgbClr val="00B0F0"/>
          </a:solidFill>
          <a:ln w="1270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25" dirty="0">
              <a:solidFill>
                <a:srgbClr val="5A5A5A"/>
              </a:solidFill>
            </a:endParaRPr>
          </a:p>
        </p:txBody>
      </p:sp>
      <p:sp>
        <p:nvSpPr>
          <p:cNvPr id="41" name="Title 1"/>
          <p:cNvSpPr txBox="1">
            <a:spLocks/>
          </p:cNvSpPr>
          <p:nvPr/>
        </p:nvSpPr>
        <p:spPr>
          <a:xfrm>
            <a:off x="520337" y="3467116"/>
            <a:ext cx="7790335" cy="1033259"/>
          </a:xfrm>
          <a:prstGeom prst="rect">
            <a:avLst/>
          </a:prstGeom>
        </p:spPr>
        <p:txBody>
          <a:bodyPr vert="horz" lIns="68549" tIns="34274" rIns="68549" bIns="34274" rtlCol="0" anchor="ctr">
            <a:normAutofit/>
          </a:bodyPr>
          <a:lstStyle>
            <a:lvl1pPr algn="l" defTabSz="457200" rtl="0" eaLnBrk="1" latinLnBrk="0" hangingPunct="1">
              <a:spcBef>
                <a:spcPct val="0"/>
              </a:spcBef>
              <a:buNone/>
              <a:defRPr sz="3600" b="0" i="0" kern="1200">
                <a:solidFill>
                  <a:schemeClr val="tx2"/>
                </a:solidFill>
                <a:latin typeface="Helvetica Neue Light"/>
                <a:ea typeface="+mj-ea"/>
                <a:cs typeface="Helvetica Neue Light"/>
              </a:defRPr>
            </a:lvl1pPr>
          </a:lstStyle>
          <a:p>
            <a:r>
              <a:rPr lang="en-US" sz="2700" dirty="0">
                <a:solidFill>
                  <a:schemeClr val="bg2"/>
                </a:solidFill>
              </a:rPr>
              <a:t>	</a:t>
            </a:r>
            <a:r>
              <a:rPr lang="en-US" sz="2400" dirty="0">
                <a:solidFill>
                  <a:schemeClr val="bg2"/>
                </a:solidFill>
              </a:rPr>
              <a:t>App Developer is the focus </a:t>
            </a:r>
            <a:r>
              <a:rPr lang="en-US" sz="2400" b="1" i="1" dirty="0">
                <a:solidFill>
                  <a:schemeClr val="bg2"/>
                </a:solidFill>
              </a:rPr>
              <a:t>audience</a:t>
            </a:r>
            <a:r>
              <a:rPr lang="en-US" sz="2400" dirty="0">
                <a:solidFill>
                  <a:schemeClr val="bg2"/>
                </a:solidFill>
              </a:rPr>
              <a:t> for APIM</a:t>
            </a:r>
          </a:p>
        </p:txBody>
      </p:sp>
    </p:spTree>
    <p:extLst>
      <p:ext uri="{BB962C8B-B14F-4D97-AF65-F5344CB8AC3E}">
        <p14:creationId xmlns:p14="http://schemas.microsoft.com/office/powerpoint/2010/main" val="3792262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prstGeom prst="rect">
            <a:avLst/>
          </a:prstGeom>
        </p:spPr>
        <p:txBody>
          <a:bodyPr/>
          <a:lstStyle/>
          <a:p>
            <a:fld id="{72EC1214-2C7B-1846-91C7-D93747619575}" type="slidenum">
              <a:rPr lang="en-US" smtClean="0"/>
              <a:t>7</a:t>
            </a:fld>
            <a:endParaRPr lang="en-US" dirty="0"/>
          </a:p>
        </p:txBody>
      </p:sp>
      <p:sp>
        <p:nvSpPr>
          <p:cNvPr id="3" name="Title 2"/>
          <p:cNvSpPr>
            <a:spLocks noGrp="1"/>
          </p:cNvSpPr>
          <p:nvPr>
            <p:ph type="title" idx="4294967295"/>
          </p:nvPr>
        </p:nvSpPr>
        <p:spPr>
          <a:xfrm>
            <a:off x="0" y="198438"/>
            <a:ext cx="7797800" cy="506412"/>
          </a:xfrm>
        </p:spPr>
        <p:txBody>
          <a:bodyPr/>
          <a:lstStyle/>
          <a:p>
            <a:r>
              <a:rPr lang="en-US" dirty="0" err="1"/>
              <a:t>Apigee</a:t>
            </a:r>
            <a:r>
              <a:rPr lang="en-US" dirty="0"/>
              <a:t> Edge Primary Services</a:t>
            </a:r>
          </a:p>
        </p:txBody>
      </p:sp>
      <p:grpSp>
        <p:nvGrpSpPr>
          <p:cNvPr id="2" name="Group 1"/>
          <p:cNvGrpSpPr/>
          <p:nvPr/>
        </p:nvGrpSpPr>
        <p:grpSpPr>
          <a:xfrm>
            <a:off x="-129049" y="911273"/>
            <a:ext cx="8633234" cy="3826007"/>
            <a:chOff x="-133951" y="1215031"/>
            <a:chExt cx="8642236" cy="5101342"/>
          </a:xfrm>
        </p:grpSpPr>
        <p:sp>
          <p:nvSpPr>
            <p:cNvPr id="5" name="Rounded Rectangle 4"/>
            <p:cNvSpPr/>
            <p:nvPr/>
          </p:nvSpPr>
          <p:spPr>
            <a:xfrm>
              <a:off x="2274492" y="1215031"/>
              <a:ext cx="4576005" cy="5101342"/>
            </a:xfrm>
            <a:prstGeom prst="roundRect">
              <a:avLst/>
            </a:prstGeom>
            <a:noFill/>
            <a:ln w="22225" cap="rnd">
              <a:solidFill>
                <a:schemeClr val="tx2"/>
              </a:solidFill>
              <a:prstDash val="sysDot"/>
            </a:ln>
            <a:effectLst/>
          </p:spPr>
          <p:style>
            <a:lnRef idx="1">
              <a:schemeClr val="accent1"/>
            </a:lnRef>
            <a:fillRef idx="3">
              <a:schemeClr val="accent1"/>
            </a:fillRef>
            <a:effectRef idx="2">
              <a:schemeClr val="accent1"/>
            </a:effectRef>
            <a:fontRef idx="minor">
              <a:schemeClr val="lt1"/>
            </a:fontRef>
          </p:style>
          <p:txBody>
            <a:bodyPr lIns="61717" tIns="30859" rIns="61717" bIns="30859" rtlCol="0" anchor="ctr"/>
            <a:lstStyle/>
            <a:p>
              <a:pPr algn="ctr"/>
              <a:endParaRPr lang="en-US" sz="1050" dirty="0">
                <a:solidFill>
                  <a:schemeClr val="tx1"/>
                </a:solidFill>
              </a:endParaRPr>
            </a:p>
          </p:txBody>
        </p:sp>
        <p:cxnSp>
          <p:nvCxnSpPr>
            <p:cNvPr id="6" name="Straight Arrow Connector 5"/>
            <p:cNvCxnSpPr/>
            <p:nvPr/>
          </p:nvCxnSpPr>
          <p:spPr>
            <a:xfrm flipH="1">
              <a:off x="1527164" y="2117371"/>
              <a:ext cx="6055066" cy="8934"/>
            </a:xfrm>
            <a:prstGeom prst="straightConnector1">
              <a:avLst/>
            </a:prstGeom>
            <a:ln w="19050" cmpd="sng">
              <a:solidFill>
                <a:srgbClr val="FF4300"/>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1607539" y="5467639"/>
              <a:ext cx="5973164" cy="53604"/>
            </a:xfrm>
            <a:prstGeom prst="straightConnector1">
              <a:avLst/>
            </a:prstGeom>
            <a:ln w="19050" cmpd="sng">
              <a:solidFill>
                <a:srgbClr val="F8220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2031798" y="5107285"/>
              <a:ext cx="5041831" cy="833938"/>
            </a:xfrm>
            <a:prstGeom prst="round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61717" tIns="30859" rIns="61717" bIns="30859" rtlCol="0" anchor="t"/>
            <a:lstStyle/>
            <a:p>
              <a:pPr algn="ctr"/>
              <a:endParaRPr lang="en-US" sz="1050" dirty="0">
                <a:solidFill>
                  <a:schemeClr val="tx1"/>
                </a:solidFill>
                <a:cs typeface="Arial"/>
              </a:endParaRPr>
            </a:p>
          </p:txBody>
        </p:sp>
        <p:grpSp>
          <p:nvGrpSpPr>
            <p:cNvPr id="36" name="Group 35"/>
            <p:cNvGrpSpPr/>
            <p:nvPr/>
          </p:nvGrpSpPr>
          <p:grpSpPr>
            <a:xfrm>
              <a:off x="772613" y="5247080"/>
              <a:ext cx="914400" cy="917024"/>
              <a:chOff x="700458" y="5247080"/>
              <a:chExt cx="914400" cy="917024"/>
            </a:xfrm>
          </p:grpSpPr>
          <p:grpSp>
            <p:nvGrpSpPr>
              <p:cNvPr id="10" name="Group 9"/>
              <p:cNvGrpSpPr/>
              <p:nvPr/>
            </p:nvGrpSpPr>
            <p:grpSpPr>
              <a:xfrm flipH="1">
                <a:off x="899780" y="5247080"/>
                <a:ext cx="515757" cy="515892"/>
                <a:chOff x="2488406" y="1370012"/>
                <a:chExt cx="685800" cy="685800"/>
              </a:xfrm>
            </p:grpSpPr>
            <p:pic>
              <p:nvPicPr>
                <p:cNvPr id="12" name="Picture 11"/>
                <p:cNvPicPr>
                  <a:picLocks noChangeAspect="1"/>
                </p:cNvPicPr>
                <p:nvPr/>
              </p:nvPicPr>
              <p:blipFill>
                <a:blip r:embed="rId3"/>
                <a:stretch>
                  <a:fillRect/>
                </a:stretch>
              </p:blipFill>
              <p:spPr>
                <a:xfrm>
                  <a:off x="2488406" y="1370012"/>
                  <a:ext cx="685800" cy="6858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sp>
            <p:nvSpPr>
              <p:cNvPr id="11" name="Text Placeholder 2"/>
              <p:cNvSpPr txBox="1">
                <a:spLocks/>
              </p:cNvSpPr>
              <p:nvPr/>
            </p:nvSpPr>
            <p:spPr>
              <a:xfrm flipH="1">
                <a:off x="700458" y="5798344"/>
                <a:ext cx="914400" cy="365760"/>
              </a:xfrm>
              <a:prstGeom prst="rect">
                <a:avLst/>
              </a:prstGeom>
            </p:spPr>
            <p:txBody>
              <a:bodyPr>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975" b="1" dirty="0">
                    <a:solidFill>
                      <a:srgbClr val="686868"/>
                    </a:solidFill>
                    <a:latin typeface="+mj-lt"/>
                    <a:cs typeface="Arial"/>
                  </a:rPr>
                  <a:t>App</a:t>
                </a:r>
              </a:p>
            </p:txBody>
          </p:sp>
        </p:grpSp>
        <p:sp>
          <p:nvSpPr>
            <p:cNvPr id="14" name="Rounded Rectangle 13"/>
            <p:cNvSpPr/>
            <p:nvPr/>
          </p:nvSpPr>
          <p:spPr>
            <a:xfrm>
              <a:off x="3437893" y="2970432"/>
              <a:ext cx="2761574" cy="460419"/>
            </a:xfrm>
            <a:prstGeom prst="roundRect">
              <a:avLst/>
            </a:prstGeom>
            <a:noFill/>
            <a:ln>
              <a:noFill/>
              <a:prstDash val="solid"/>
            </a:ln>
            <a:effectLst/>
          </p:spPr>
          <p:style>
            <a:lnRef idx="1">
              <a:schemeClr val="accent1"/>
            </a:lnRef>
            <a:fillRef idx="3">
              <a:schemeClr val="accent1"/>
            </a:fillRef>
            <a:effectRef idx="2">
              <a:schemeClr val="accent1"/>
            </a:effectRef>
            <a:fontRef idx="minor">
              <a:schemeClr val="lt1"/>
            </a:fontRef>
          </p:style>
          <p:txBody>
            <a:bodyPr lIns="61717" tIns="30859" rIns="61717" bIns="30859" rtlCol="0" anchor="ctr"/>
            <a:lstStyle/>
            <a:p>
              <a:pPr algn="ctr"/>
              <a:endParaRPr lang="en-US" sz="1050" dirty="0">
                <a:solidFill>
                  <a:schemeClr val="tx1"/>
                </a:solidFill>
              </a:endParaRPr>
            </a:p>
          </p:txBody>
        </p:sp>
        <p:sp>
          <p:nvSpPr>
            <p:cNvPr id="15" name="Rounded Rectangle 14"/>
            <p:cNvSpPr/>
            <p:nvPr/>
          </p:nvSpPr>
          <p:spPr>
            <a:xfrm>
              <a:off x="2031798" y="1750347"/>
              <a:ext cx="5041831" cy="833938"/>
            </a:xfrm>
            <a:prstGeom prst="round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61717" tIns="30859" rIns="61717" bIns="30859" rtlCol="0" anchor="t"/>
            <a:lstStyle/>
            <a:p>
              <a:pPr algn="ctr"/>
              <a:endParaRPr lang="en-US" sz="1050" dirty="0">
                <a:solidFill>
                  <a:schemeClr val="tx1"/>
                </a:solidFill>
                <a:cs typeface="Arial"/>
              </a:endParaRPr>
            </a:p>
          </p:txBody>
        </p:sp>
        <p:sp>
          <p:nvSpPr>
            <p:cNvPr id="16" name="Text Placeholder 2"/>
            <p:cNvSpPr txBox="1">
              <a:spLocks/>
            </p:cNvSpPr>
            <p:nvPr/>
          </p:nvSpPr>
          <p:spPr>
            <a:xfrm flipH="1">
              <a:off x="2169964" y="5452918"/>
              <a:ext cx="4815036" cy="384887"/>
            </a:xfrm>
            <a:prstGeom prst="rect">
              <a:avLst/>
            </a:prstGeom>
            <a:noFill/>
          </p:spPr>
          <p:txBody>
            <a:bodyPr wrap="square" lIns="61717" tIns="30859" rIns="61717" bIns="30859">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350" dirty="0">
                  <a:solidFill>
                    <a:schemeClr val="accent4"/>
                  </a:solidFill>
                  <a:latin typeface="+mj-lt"/>
                  <a:cs typeface="Arial"/>
                </a:rPr>
                <a:t>Great</a:t>
              </a:r>
              <a:r>
                <a:rPr lang="en-US" sz="1350" dirty="0">
                  <a:solidFill>
                    <a:srgbClr val="494949"/>
                  </a:solidFill>
                  <a:latin typeface="+mj-lt"/>
                  <a:cs typeface="Arial"/>
                </a:rPr>
                <a:t> </a:t>
              </a:r>
              <a:r>
                <a:rPr lang="en-US" sz="1350" dirty="0">
                  <a:solidFill>
                    <a:schemeClr val="accent4"/>
                  </a:solidFill>
                  <a:latin typeface="+mj-lt"/>
                  <a:cs typeface="Arial"/>
                </a:rPr>
                <a:t>apps</a:t>
              </a:r>
              <a:r>
                <a:rPr lang="en-US" sz="1350" dirty="0">
                  <a:solidFill>
                    <a:srgbClr val="494949"/>
                  </a:solidFill>
                  <a:latin typeface="+mj-lt"/>
                  <a:cs typeface="Arial"/>
                </a:rPr>
                <a:t> </a:t>
              </a:r>
              <a:r>
                <a:rPr lang="en-US" sz="1350" dirty="0">
                  <a:solidFill>
                    <a:schemeClr val="accent4"/>
                  </a:solidFill>
                  <a:latin typeface="+mj-lt"/>
                  <a:cs typeface="Arial"/>
                </a:rPr>
                <a:t>in</a:t>
              </a:r>
              <a:r>
                <a:rPr lang="en-US" sz="1350" dirty="0">
                  <a:solidFill>
                    <a:srgbClr val="494949"/>
                  </a:solidFill>
                  <a:latin typeface="+mj-lt"/>
                  <a:cs typeface="Arial"/>
                </a:rPr>
                <a:t> </a:t>
              </a:r>
              <a:r>
                <a:rPr lang="en-US" sz="1350" dirty="0">
                  <a:solidFill>
                    <a:schemeClr val="accent4"/>
                  </a:solidFill>
                  <a:latin typeface="+mj-lt"/>
                  <a:cs typeface="Arial"/>
                </a:rPr>
                <a:t>minutes</a:t>
              </a:r>
            </a:p>
          </p:txBody>
        </p:sp>
        <p:sp>
          <p:nvSpPr>
            <p:cNvPr id="17" name="Text Placeholder 2"/>
            <p:cNvSpPr txBox="1">
              <a:spLocks/>
            </p:cNvSpPr>
            <p:nvPr/>
          </p:nvSpPr>
          <p:spPr>
            <a:xfrm flipH="1">
              <a:off x="7482460" y="2201141"/>
              <a:ext cx="1025825" cy="520531"/>
            </a:xfrm>
            <a:prstGeom prst="rect">
              <a:avLst/>
            </a:prstGeom>
          </p:spPr>
          <p:txBody>
            <a:bodyPr lIns="55558" tIns="27779" rIns="55558" bIns="27779">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975" b="1" dirty="0">
                  <a:solidFill>
                    <a:srgbClr val="686868"/>
                  </a:solidFill>
                  <a:latin typeface="+mj-lt"/>
                  <a:cs typeface="Arial"/>
                </a:rPr>
                <a:t>API Team</a:t>
              </a:r>
            </a:p>
          </p:txBody>
        </p:sp>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81974" y="1608378"/>
              <a:ext cx="603295" cy="643772"/>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88862" y="1741176"/>
              <a:ext cx="357803" cy="521122"/>
            </a:xfrm>
            <a:prstGeom prst="rect">
              <a:avLst/>
            </a:prstGeom>
          </p:spPr>
        </p:pic>
        <p:sp>
          <p:nvSpPr>
            <p:cNvPr id="20" name="Text Placeholder 2"/>
            <p:cNvSpPr txBox="1">
              <a:spLocks/>
            </p:cNvSpPr>
            <p:nvPr/>
          </p:nvSpPr>
          <p:spPr>
            <a:xfrm flipH="1">
              <a:off x="755261" y="2201141"/>
              <a:ext cx="1017417" cy="339316"/>
            </a:xfrm>
            <a:prstGeom prst="rect">
              <a:avLst/>
            </a:prstGeom>
          </p:spPr>
          <p:txBody>
            <a:bodyPr lIns="55558" tIns="27779" rIns="55558" bIns="27779"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975" b="1" dirty="0">
                  <a:solidFill>
                    <a:schemeClr val="tx1"/>
                  </a:solidFill>
                  <a:latin typeface="+mj-lt"/>
                  <a:cs typeface="Arial"/>
                </a:rPr>
                <a:t>Developer</a:t>
              </a:r>
            </a:p>
          </p:txBody>
        </p:sp>
        <p:grpSp>
          <p:nvGrpSpPr>
            <p:cNvPr id="37" name="Group 36"/>
            <p:cNvGrpSpPr/>
            <p:nvPr/>
          </p:nvGrpSpPr>
          <p:grpSpPr>
            <a:xfrm>
              <a:off x="7527645" y="5120207"/>
              <a:ext cx="914400" cy="1043897"/>
              <a:chOff x="7469921" y="5120207"/>
              <a:chExt cx="914400" cy="1043897"/>
            </a:xfrm>
          </p:grpSpPr>
          <p:sp>
            <p:nvSpPr>
              <p:cNvPr id="21" name="Text Placeholder 2"/>
              <p:cNvSpPr txBox="1">
                <a:spLocks/>
              </p:cNvSpPr>
              <p:nvPr/>
            </p:nvSpPr>
            <p:spPr>
              <a:xfrm flipH="1">
                <a:off x="7469921" y="5798344"/>
                <a:ext cx="914400" cy="365760"/>
              </a:xfrm>
              <a:prstGeom prst="rect">
                <a:avLst/>
              </a:prstGeom>
            </p:spPr>
            <p:txBody>
              <a:bodyPr lIns="55558" tIns="27779" rIns="55558" bIns="2777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975" b="1" dirty="0">
                    <a:solidFill>
                      <a:schemeClr val="tx1"/>
                    </a:solidFill>
                    <a:latin typeface="+mj-lt"/>
                    <a:cs typeface="Arial"/>
                  </a:rPr>
                  <a:t>Backend</a:t>
                </a:r>
              </a:p>
            </p:txBody>
          </p:sp>
          <p:grpSp>
            <p:nvGrpSpPr>
              <p:cNvPr id="22" name="Group 21"/>
              <p:cNvGrpSpPr/>
              <p:nvPr/>
            </p:nvGrpSpPr>
            <p:grpSpPr>
              <a:xfrm>
                <a:off x="7569327" y="5120207"/>
                <a:ext cx="715588" cy="769639"/>
                <a:chOff x="7924778" y="1997046"/>
                <a:chExt cx="965733" cy="1038138"/>
              </a:xfrm>
            </p:grpSpPr>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24778" y="2177413"/>
                  <a:ext cx="857769" cy="857771"/>
                </a:xfrm>
                <a:prstGeom prst="rect">
                  <a:avLst/>
                </a:prstGeom>
              </p:spPr>
            </p:pic>
            <p:sp>
              <p:nvSpPr>
                <p:cNvPr id="24" name="Rectangle 23"/>
                <p:cNvSpPr/>
                <p:nvPr/>
              </p:nvSpPr>
              <p:spPr>
                <a:xfrm>
                  <a:off x="8568981" y="2392929"/>
                  <a:ext cx="181437" cy="353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endParaRPr>
                </a:p>
              </p:txBody>
            </p:sp>
            <p:pic>
              <p:nvPicPr>
                <p:cNvPr id="25" name="Picture 2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65793" y="1997046"/>
                  <a:ext cx="724718" cy="724719"/>
                </a:xfrm>
                <a:prstGeom prst="rect">
                  <a:avLst/>
                </a:prstGeom>
              </p:spPr>
            </p:pic>
          </p:grpSp>
        </p:grpSp>
        <p:sp>
          <p:nvSpPr>
            <p:cNvPr id="26" name="TextBox 25"/>
            <p:cNvSpPr txBox="1"/>
            <p:nvPr/>
          </p:nvSpPr>
          <p:spPr>
            <a:xfrm>
              <a:off x="1895331" y="3474198"/>
              <a:ext cx="5338593" cy="663416"/>
            </a:xfrm>
            <a:prstGeom prst="rect">
              <a:avLst/>
            </a:prstGeom>
            <a:solidFill>
              <a:srgbClr val="FFFFFF"/>
            </a:solidFill>
            <a:ln w="15875" cap="rnd">
              <a:solidFill>
                <a:schemeClr val="tx2"/>
              </a:solidFill>
              <a:prstDash val="solid"/>
            </a:ln>
          </p:spPr>
          <p:txBody>
            <a:bodyPr wrap="none" rtlCol="0" anchor="ctr" anchorCtr="0">
              <a:noAutofit/>
            </a:bodyPr>
            <a:lstStyle/>
            <a:p>
              <a:pPr algn="ctr"/>
              <a:endParaRPr lang="en-US" sz="1050" dirty="0">
                <a:solidFill>
                  <a:schemeClr val="tx2"/>
                </a:solidFill>
              </a:endParaRPr>
            </a:p>
          </p:txBody>
        </p:sp>
        <p:sp>
          <p:nvSpPr>
            <p:cNvPr id="28" name="Text Placeholder 2"/>
            <p:cNvSpPr txBox="1">
              <a:spLocks/>
            </p:cNvSpPr>
            <p:nvPr/>
          </p:nvSpPr>
          <p:spPr>
            <a:xfrm flipH="1">
              <a:off x="2370455" y="3762996"/>
              <a:ext cx="4400232" cy="384887"/>
            </a:xfrm>
            <a:prstGeom prst="rect">
              <a:avLst/>
            </a:prstGeom>
            <a:noFill/>
          </p:spPr>
          <p:txBody>
            <a:bodyPr lIns="61717" tIns="30859" rIns="61717" bIns="30859">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350" dirty="0">
                  <a:solidFill>
                    <a:schemeClr val="accent4"/>
                  </a:solidFill>
                  <a:latin typeface="+mj-lt"/>
                  <a:cs typeface="Arial"/>
                </a:rPr>
                <a:t>Visibility from the app-end to the back-end</a:t>
              </a:r>
            </a:p>
          </p:txBody>
        </p:sp>
        <p:cxnSp>
          <p:nvCxnSpPr>
            <p:cNvPr id="29" name="Elbow Connector 28"/>
            <p:cNvCxnSpPr/>
            <p:nvPr/>
          </p:nvCxnSpPr>
          <p:spPr>
            <a:xfrm rot="16200000" flipV="1">
              <a:off x="964710" y="3123754"/>
              <a:ext cx="987879" cy="356664"/>
            </a:xfrm>
            <a:prstGeom prst="bentConnector3">
              <a:avLst>
                <a:gd name="adj1" fmla="val -926"/>
              </a:avLst>
            </a:prstGeom>
            <a:ln w="19050" cmpd="sng">
              <a:solidFill>
                <a:schemeClr val="tx2"/>
              </a:solidFill>
              <a:tailEnd type="arrow"/>
            </a:ln>
            <a:effectLst/>
          </p:spPr>
          <p:style>
            <a:lnRef idx="2">
              <a:schemeClr val="accent6"/>
            </a:lnRef>
            <a:fillRef idx="0">
              <a:schemeClr val="accent6"/>
            </a:fillRef>
            <a:effectRef idx="1">
              <a:schemeClr val="accent6"/>
            </a:effectRef>
            <a:fontRef idx="minor">
              <a:schemeClr val="tx1"/>
            </a:fontRef>
          </p:style>
        </p:cxnSp>
        <p:cxnSp>
          <p:nvCxnSpPr>
            <p:cNvPr id="30" name="Elbow Connector 29"/>
            <p:cNvCxnSpPr/>
            <p:nvPr/>
          </p:nvCxnSpPr>
          <p:spPr>
            <a:xfrm rot="5400000" flipH="1" flipV="1">
              <a:off x="7176169" y="3071732"/>
              <a:ext cx="1010548" cy="470120"/>
            </a:xfrm>
            <a:prstGeom prst="bentConnector3">
              <a:avLst>
                <a:gd name="adj1" fmla="val -378"/>
              </a:avLst>
            </a:prstGeom>
            <a:ln w="19050" cmpd="sng">
              <a:solidFill>
                <a:schemeClr val="tx2"/>
              </a:solidFill>
              <a:tailEnd type="arrow"/>
            </a:ln>
            <a:effectLst/>
          </p:spPr>
          <p:style>
            <a:lnRef idx="2">
              <a:schemeClr val="accent6"/>
            </a:lnRef>
            <a:fillRef idx="0">
              <a:schemeClr val="accent6"/>
            </a:fillRef>
            <a:effectRef idx="1">
              <a:schemeClr val="accent6"/>
            </a:effectRef>
            <a:fontRef idx="minor">
              <a:schemeClr val="tx1"/>
            </a:fontRef>
          </p:style>
        </p:cxnSp>
        <p:grpSp>
          <p:nvGrpSpPr>
            <p:cNvPr id="32" name="Group 31"/>
            <p:cNvGrpSpPr/>
            <p:nvPr/>
          </p:nvGrpSpPr>
          <p:grpSpPr>
            <a:xfrm>
              <a:off x="-133951" y="3296667"/>
              <a:ext cx="1331032" cy="1252398"/>
              <a:chOff x="221391" y="1851968"/>
              <a:chExt cx="1371600" cy="1292596"/>
            </a:xfrm>
          </p:grpSpPr>
          <p:sp>
            <p:nvSpPr>
              <p:cNvPr id="33" name="Text Placeholder 2"/>
              <p:cNvSpPr txBox="1">
                <a:spLocks/>
              </p:cNvSpPr>
              <p:nvPr/>
            </p:nvSpPr>
            <p:spPr>
              <a:xfrm flipH="1">
                <a:off x="221391" y="2687364"/>
                <a:ext cx="1371600" cy="457200"/>
              </a:xfrm>
              <a:prstGeom prst="rect">
                <a:avLst/>
              </a:prstGeom>
            </p:spPr>
            <p:txBody>
              <a:bodyPr>
                <a:normAutofit fontScale="77500" lnSpcReduction="2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050" b="1" dirty="0">
                    <a:solidFill>
                      <a:schemeClr val="tx1"/>
                    </a:solidFill>
                    <a:latin typeface="+mj-lt"/>
                    <a:cs typeface="Arial"/>
                  </a:rPr>
                  <a:t>Business </a:t>
                </a:r>
              </a:p>
              <a:p>
                <a:pPr marL="0" indent="0" algn="ctr">
                  <a:buNone/>
                </a:pPr>
                <a:r>
                  <a:rPr lang="en-US" sz="1050" b="1" dirty="0">
                    <a:solidFill>
                      <a:schemeClr val="tx1"/>
                    </a:solidFill>
                    <a:latin typeface="+mj-lt"/>
                    <a:cs typeface="Arial"/>
                  </a:rPr>
                  <a:t>User</a:t>
                </a:r>
              </a:p>
            </p:txBody>
          </p:sp>
          <p:pic>
            <p:nvPicPr>
              <p:cNvPr id="34" name="Picture 33"/>
              <p:cNvPicPr>
                <a:picLocks noChangeAspect="1"/>
              </p:cNvPicPr>
              <p:nvPr/>
            </p:nvPicPr>
            <p:blipFill>
              <a:blip r:embed="rId9">
                <a:alphaModFix/>
              </a:blip>
              <a:stretch>
                <a:fillRect/>
              </a:stretch>
            </p:blipFill>
            <p:spPr>
              <a:xfrm flipH="1">
                <a:off x="742820" y="1851968"/>
                <a:ext cx="303644" cy="800512"/>
              </a:xfrm>
              <a:prstGeom prst="rect">
                <a:avLst/>
              </a:prstGeom>
            </p:spPr>
          </p:pic>
        </p:grpSp>
        <p:cxnSp>
          <p:nvCxnSpPr>
            <p:cNvPr id="35" name="Straight Arrow Connector 34"/>
            <p:cNvCxnSpPr/>
            <p:nvPr/>
          </p:nvCxnSpPr>
          <p:spPr>
            <a:xfrm flipH="1">
              <a:off x="931728" y="3955220"/>
              <a:ext cx="704663" cy="0"/>
            </a:xfrm>
            <a:prstGeom prst="straightConnector1">
              <a:avLst/>
            </a:prstGeom>
            <a:ln w="19050" cmpd="sng">
              <a:solidFill>
                <a:srgbClr val="FF43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 Placeholder 2"/>
            <p:cNvSpPr txBox="1">
              <a:spLocks/>
            </p:cNvSpPr>
            <p:nvPr/>
          </p:nvSpPr>
          <p:spPr>
            <a:xfrm flipH="1">
              <a:off x="3342849" y="5178551"/>
              <a:ext cx="2469266" cy="411652"/>
            </a:xfrm>
            <a:prstGeom prst="rect">
              <a:avLst/>
            </a:prstGeom>
            <a:noFill/>
          </p:spPr>
          <p:txBody>
            <a:bodyPr lIns="61717" tIns="30859" rIns="61717" bIns="3085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00" b="1" dirty="0">
                  <a:solidFill>
                    <a:srgbClr val="494949"/>
                  </a:solidFill>
                  <a:latin typeface="+mj-lt"/>
                  <a:cs typeface="Arial"/>
                </a:rPr>
                <a:t>API Services</a:t>
              </a:r>
            </a:p>
          </p:txBody>
        </p:sp>
        <p:sp>
          <p:nvSpPr>
            <p:cNvPr id="39" name="Text Placeholder 2"/>
            <p:cNvSpPr txBox="1">
              <a:spLocks/>
            </p:cNvSpPr>
            <p:nvPr/>
          </p:nvSpPr>
          <p:spPr>
            <a:xfrm flipH="1">
              <a:off x="3327007" y="1823045"/>
              <a:ext cx="2469266" cy="309280"/>
            </a:xfrm>
            <a:prstGeom prst="rect">
              <a:avLst/>
            </a:prstGeom>
            <a:noFill/>
          </p:spPr>
          <p:txBody>
            <a:bodyPr lIns="61717" tIns="30859" rIns="61717" bIns="3085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00" b="1" dirty="0">
                  <a:solidFill>
                    <a:srgbClr val="494949"/>
                  </a:solidFill>
                  <a:latin typeface="+mj-lt"/>
                  <a:cs typeface="Arial"/>
                </a:rPr>
                <a:t>Developer Services</a:t>
              </a:r>
            </a:p>
          </p:txBody>
        </p:sp>
        <p:sp>
          <p:nvSpPr>
            <p:cNvPr id="40" name="Text Placeholder 2"/>
            <p:cNvSpPr txBox="1">
              <a:spLocks/>
            </p:cNvSpPr>
            <p:nvPr/>
          </p:nvSpPr>
          <p:spPr>
            <a:xfrm flipH="1">
              <a:off x="3246102" y="3470980"/>
              <a:ext cx="2648939" cy="411652"/>
            </a:xfrm>
            <a:prstGeom prst="rect">
              <a:avLst/>
            </a:prstGeom>
            <a:noFill/>
          </p:spPr>
          <p:txBody>
            <a:bodyPr lIns="61717" tIns="30859" rIns="61717" bIns="3085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00" b="1" dirty="0">
                  <a:solidFill>
                    <a:schemeClr val="bg2"/>
                  </a:solidFill>
                  <a:latin typeface="+mj-lt"/>
                  <a:cs typeface="Arial"/>
                </a:rPr>
                <a:t>Analytics Services</a:t>
              </a:r>
            </a:p>
          </p:txBody>
        </p:sp>
        <p:sp>
          <p:nvSpPr>
            <p:cNvPr id="41" name="Text Placeholder 2"/>
            <p:cNvSpPr txBox="1">
              <a:spLocks/>
            </p:cNvSpPr>
            <p:nvPr/>
          </p:nvSpPr>
          <p:spPr>
            <a:xfrm flipH="1">
              <a:off x="2156142" y="2141206"/>
              <a:ext cx="4828858" cy="384887"/>
            </a:xfrm>
            <a:prstGeom prst="rect">
              <a:avLst/>
            </a:prstGeom>
            <a:noFill/>
          </p:spPr>
          <p:txBody>
            <a:bodyPr wrap="square" lIns="61717" tIns="30859" rIns="61717" bIns="30859">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350" dirty="0">
                  <a:solidFill>
                    <a:schemeClr val="accent4"/>
                  </a:solidFill>
                  <a:latin typeface="+mj-lt"/>
                  <a:cs typeface="Arial"/>
                </a:rPr>
                <a:t>Engage internal &amp; external developers and monetize APIs</a:t>
              </a:r>
            </a:p>
          </p:txBody>
        </p:sp>
      </p:grpSp>
    </p:spTree>
    <p:extLst>
      <p:ext uri="{BB962C8B-B14F-4D97-AF65-F5344CB8AC3E}">
        <p14:creationId xmlns:p14="http://schemas.microsoft.com/office/powerpoint/2010/main" val="399222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7147"/>
            <a:ext cx="7797800" cy="506412"/>
          </a:xfrm>
        </p:spPr>
        <p:txBody>
          <a:bodyPr/>
          <a:lstStyle/>
          <a:p>
            <a:r>
              <a:rPr lang="en-US" dirty="0"/>
              <a:t>Apigee Edge - API Services</a:t>
            </a:r>
          </a:p>
        </p:txBody>
      </p:sp>
      <p:graphicFrame>
        <p:nvGraphicFramePr>
          <p:cNvPr id="3" name="Diagram 2"/>
          <p:cNvGraphicFramePr/>
          <p:nvPr>
            <p:extLst>
              <p:ext uri="{D42A27DB-BD31-4B8C-83A1-F6EECF244321}">
                <p14:modId xmlns:p14="http://schemas.microsoft.com/office/powerpoint/2010/main" val="888727104"/>
              </p:ext>
            </p:extLst>
          </p:nvPr>
        </p:nvGraphicFramePr>
        <p:xfrm>
          <a:off x="385366" y="984248"/>
          <a:ext cx="8297148" cy="400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51"/>
          <p:cNvGrpSpPr>
            <a:grpSpLocks/>
          </p:cNvGrpSpPr>
          <p:nvPr/>
        </p:nvGrpSpPr>
        <p:grpSpPr bwMode="auto">
          <a:xfrm>
            <a:off x="3951502" y="3143248"/>
            <a:ext cx="1164875" cy="857250"/>
            <a:chOff x="4883423" y="3069112"/>
            <a:chExt cx="717293" cy="716337"/>
          </a:xfrm>
        </p:grpSpPr>
        <p:sp>
          <p:nvSpPr>
            <p:cNvPr id="5" name="Rounded Rectangle 4"/>
            <p:cNvSpPr/>
            <p:nvPr/>
          </p:nvSpPr>
          <p:spPr>
            <a:xfrm flipH="1">
              <a:off x="4883423" y="3069112"/>
              <a:ext cx="717293" cy="7163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050" dirty="0">
                <a:solidFill>
                  <a:schemeClr val="tx1"/>
                </a:solidFill>
                <a:latin typeface="+mj-lt"/>
              </a:endParaRPr>
            </a:p>
          </p:txBody>
        </p:sp>
        <p:grpSp>
          <p:nvGrpSpPr>
            <p:cNvPr id="6" name="Group 54"/>
            <p:cNvGrpSpPr>
              <a:grpSpLocks/>
            </p:cNvGrpSpPr>
            <p:nvPr/>
          </p:nvGrpSpPr>
          <p:grpSpPr bwMode="auto">
            <a:xfrm flipH="1">
              <a:off x="4962288" y="3171301"/>
              <a:ext cx="558751" cy="558897"/>
              <a:chOff x="6765943" y="3967626"/>
              <a:chExt cx="914400" cy="914400"/>
            </a:xfrm>
          </p:grpSpPr>
          <p:pic>
            <p:nvPicPr>
              <p:cNvPr id="7" name="Picture 5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908103" y="4205624"/>
                <a:ext cx="444150" cy="439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65943" y="3967626"/>
                <a:ext cx="9144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6883442" y="4068426"/>
                <a:ext cx="679403" cy="7310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276025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prstGeom prst="rect">
            <a:avLst/>
          </a:prstGeom>
        </p:spPr>
        <p:txBody>
          <a:bodyPr/>
          <a:lstStyle/>
          <a:p>
            <a:fld id="{76807970-5BF8-6F49-93A5-8B7A8174FE81}" type="slidenum">
              <a:rPr lang="en-US" smtClean="0"/>
              <a:pPr/>
              <a:t>9</a:t>
            </a:fld>
            <a:endParaRPr lang="en-US" dirty="0"/>
          </a:p>
        </p:txBody>
      </p:sp>
      <p:sp>
        <p:nvSpPr>
          <p:cNvPr id="58" name="Title 1"/>
          <p:cNvSpPr>
            <a:spLocks noGrp="1"/>
          </p:cNvSpPr>
          <p:nvPr>
            <p:ph type="title" idx="4294967295"/>
          </p:nvPr>
        </p:nvSpPr>
        <p:spPr>
          <a:xfrm>
            <a:off x="0" y="198438"/>
            <a:ext cx="7797800" cy="506412"/>
          </a:xfrm>
        </p:spPr>
        <p:txBody>
          <a:bodyPr/>
          <a:lstStyle/>
          <a:p>
            <a:r>
              <a:rPr lang="en-US" dirty="0">
                <a:solidFill>
                  <a:srgbClr val="FC2B13"/>
                </a:solidFill>
              </a:rPr>
              <a:t>End-to-End Benefits</a:t>
            </a:r>
            <a:endParaRPr lang="en-US" dirty="0"/>
          </a:p>
        </p:txBody>
      </p:sp>
      <p:cxnSp>
        <p:nvCxnSpPr>
          <p:cNvPr id="84" name="Straight Connector 83"/>
          <p:cNvCxnSpPr/>
          <p:nvPr/>
        </p:nvCxnSpPr>
        <p:spPr>
          <a:xfrm>
            <a:off x="661463" y="1066971"/>
            <a:ext cx="0" cy="228910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49828" y="1455959"/>
            <a:ext cx="3675039" cy="1443152"/>
          </a:xfrm>
          <a:prstGeom prst="rect">
            <a:avLst/>
          </a:prstGeom>
          <a:noFill/>
        </p:spPr>
        <p:txBody>
          <a:bodyPr wrap="square" rtlCol="0">
            <a:spAutoFit/>
          </a:bodyPr>
          <a:lstStyle/>
          <a:p>
            <a:pPr marL="214313" indent="-214313">
              <a:lnSpc>
                <a:spcPct val="150000"/>
              </a:lnSpc>
              <a:buClr>
                <a:schemeClr val="tx2"/>
              </a:buClr>
              <a:buFont typeface="Arial"/>
              <a:buChar char="•"/>
            </a:pPr>
            <a:r>
              <a:rPr lang="en-US" sz="1200" dirty="0"/>
              <a:t>Flexible application level access control</a:t>
            </a:r>
          </a:p>
          <a:p>
            <a:pPr marL="214313" indent="-214313">
              <a:lnSpc>
                <a:spcPct val="150000"/>
              </a:lnSpc>
              <a:buClr>
                <a:schemeClr val="tx2"/>
              </a:buClr>
              <a:buFont typeface="Arial"/>
              <a:buChar char="•"/>
            </a:pPr>
            <a:r>
              <a:rPr lang="en-US" sz="1200" dirty="0"/>
              <a:t>Security for app-to-API</a:t>
            </a:r>
          </a:p>
          <a:p>
            <a:pPr marL="214313" indent="-214313">
              <a:lnSpc>
                <a:spcPct val="150000"/>
              </a:lnSpc>
              <a:buClr>
                <a:schemeClr val="tx2"/>
              </a:buClr>
              <a:buFont typeface="Arial"/>
              <a:buChar char="•"/>
            </a:pPr>
            <a:r>
              <a:rPr lang="en-US" sz="1200" dirty="0"/>
              <a:t>Application &amp; User level access control</a:t>
            </a:r>
          </a:p>
          <a:p>
            <a:pPr marL="214313" indent="-214313">
              <a:lnSpc>
                <a:spcPct val="150000"/>
              </a:lnSpc>
              <a:buClr>
                <a:schemeClr val="tx2"/>
              </a:buClr>
              <a:buFont typeface="Arial"/>
              <a:buChar char="•"/>
            </a:pPr>
            <a:r>
              <a:rPr lang="en-US" sz="1200" dirty="0"/>
              <a:t>Key Focus on App Developer</a:t>
            </a:r>
          </a:p>
          <a:p>
            <a:pPr marL="557213" lvl="1" indent="-214313">
              <a:lnSpc>
                <a:spcPct val="150000"/>
              </a:lnSpc>
              <a:buClr>
                <a:schemeClr val="tx2"/>
              </a:buClr>
              <a:buFont typeface="Arial"/>
              <a:buChar char="•"/>
            </a:pPr>
            <a:r>
              <a:rPr lang="en-US" sz="1200" dirty="0"/>
              <a:t>Make it </a:t>
            </a:r>
            <a:r>
              <a:rPr lang="en-US" sz="1200" b="1" i="1" dirty="0"/>
              <a:t>easy to use</a:t>
            </a:r>
            <a:r>
              <a:rPr lang="en-US" sz="1200" dirty="0"/>
              <a:t> the APIs!</a:t>
            </a:r>
            <a:endParaRPr lang="en-US" sz="1050" dirty="0"/>
          </a:p>
        </p:txBody>
      </p:sp>
      <p:sp>
        <p:nvSpPr>
          <p:cNvPr id="89" name="TextBox 88"/>
          <p:cNvSpPr txBox="1"/>
          <p:nvPr/>
        </p:nvSpPr>
        <p:spPr>
          <a:xfrm>
            <a:off x="4461669" y="1505459"/>
            <a:ext cx="4327462" cy="1166088"/>
          </a:xfrm>
          <a:prstGeom prst="rect">
            <a:avLst/>
          </a:prstGeom>
          <a:noFill/>
        </p:spPr>
        <p:txBody>
          <a:bodyPr wrap="square" rtlCol="0">
            <a:spAutoFit/>
          </a:bodyPr>
          <a:lstStyle/>
          <a:p>
            <a:pPr marL="214313" indent="-214313">
              <a:lnSpc>
                <a:spcPct val="150000"/>
              </a:lnSpc>
              <a:buClr>
                <a:schemeClr val="tx2"/>
              </a:buClr>
              <a:buFont typeface="Arial"/>
              <a:buChar char="•"/>
            </a:pPr>
            <a:r>
              <a:rPr lang="en-US" sz="1200" dirty="0"/>
              <a:t>Enable API team to securely access backend services</a:t>
            </a:r>
          </a:p>
          <a:p>
            <a:pPr marL="214313" indent="-214313">
              <a:lnSpc>
                <a:spcPct val="150000"/>
              </a:lnSpc>
              <a:buClr>
                <a:schemeClr val="tx2"/>
              </a:buClr>
              <a:buFont typeface="Arial"/>
              <a:buChar char="•"/>
            </a:pPr>
            <a:r>
              <a:rPr lang="en-US" sz="1200" dirty="0"/>
              <a:t>E2E Security translations for API-to-backend</a:t>
            </a:r>
          </a:p>
          <a:p>
            <a:pPr marL="214313" indent="-214313">
              <a:lnSpc>
                <a:spcPct val="150000"/>
              </a:lnSpc>
              <a:buClr>
                <a:schemeClr val="tx2"/>
              </a:buClr>
              <a:buFont typeface="Arial"/>
              <a:buChar char="•"/>
            </a:pPr>
            <a:r>
              <a:rPr lang="en-US" sz="1200" dirty="0"/>
              <a:t>Secure access to business services</a:t>
            </a:r>
          </a:p>
          <a:p>
            <a:pPr marL="214313" indent="-214313">
              <a:lnSpc>
                <a:spcPct val="150000"/>
              </a:lnSpc>
              <a:buClr>
                <a:schemeClr val="tx2"/>
              </a:buClr>
              <a:buFont typeface="Arial"/>
              <a:buChar char="•"/>
            </a:pPr>
            <a:r>
              <a:rPr lang="en-US" sz="1200" dirty="0"/>
              <a:t>Monitoring &amp; Visibility into backend performance</a:t>
            </a:r>
          </a:p>
        </p:txBody>
      </p:sp>
      <p:grpSp>
        <p:nvGrpSpPr>
          <p:cNvPr id="90" name="Group 89"/>
          <p:cNvGrpSpPr/>
          <p:nvPr/>
        </p:nvGrpSpPr>
        <p:grpSpPr>
          <a:xfrm>
            <a:off x="61086" y="2852995"/>
            <a:ext cx="9135561" cy="1715393"/>
            <a:chOff x="62631" y="2540265"/>
            <a:chExt cx="11051518" cy="2540264"/>
          </a:xfrm>
        </p:grpSpPr>
        <p:cxnSp>
          <p:nvCxnSpPr>
            <p:cNvPr id="91" name="Straight Arrow Connector 90"/>
            <p:cNvCxnSpPr/>
            <p:nvPr/>
          </p:nvCxnSpPr>
          <p:spPr>
            <a:xfrm flipH="1">
              <a:off x="1057637" y="3845484"/>
              <a:ext cx="7890183"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92" name="Rounded Rectangle 91"/>
            <p:cNvSpPr/>
            <p:nvPr/>
          </p:nvSpPr>
          <p:spPr>
            <a:xfrm flipH="1">
              <a:off x="1988155" y="3408704"/>
              <a:ext cx="796374" cy="79637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93" name="Rounded Rectangle 92"/>
            <p:cNvSpPr/>
            <p:nvPr/>
          </p:nvSpPr>
          <p:spPr>
            <a:xfrm flipH="1">
              <a:off x="5425063" y="3408704"/>
              <a:ext cx="796374" cy="79637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94" name="Rounded Rectangle 93"/>
            <p:cNvSpPr/>
            <p:nvPr/>
          </p:nvSpPr>
          <p:spPr>
            <a:xfrm flipH="1">
              <a:off x="3558169" y="3360674"/>
              <a:ext cx="943952" cy="94395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pic>
          <p:nvPicPr>
            <p:cNvPr id="95" name="Picture 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00535" y="3508741"/>
              <a:ext cx="482361" cy="702168"/>
            </a:xfrm>
            <a:prstGeom prst="rect">
              <a:avLst/>
            </a:prstGeom>
          </p:spPr>
        </p:pic>
        <p:sp>
          <p:nvSpPr>
            <p:cNvPr id="96" name="Text Placeholder 2"/>
            <p:cNvSpPr txBox="1">
              <a:spLocks/>
            </p:cNvSpPr>
            <p:nvPr/>
          </p:nvSpPr>
          <p:spPr>
            <a:xfrm flipH="1">
              <a:off x="3283529"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Developer</a:t>
              </a:r>
            </a:p>
          </p:txBody>
        </p:sp>
        <p:sp>
          <p:nvSpPr>
            <p:cNvPr id="97" name="Text Placeholder 2"/>
            <p:cNvSpPr txBox="1">
              <a:spLocks/>
            </p:cNvSpPr>
            <p:nvPr/>
          </p:nvSpPr>
          <p:spPr>
            <a:xfrm flipH="1">
              <a:off x="62631"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User</a:t>
              </a:r>
            </a:p>
          </p:txBody>
        </p:sp>
        <p:grpSp>
          <p:nvGrpSpPr>
            <p:cNvPr id="98" name="Group 97"/>
            <p:cNvGrpSpPr/>
            <p:nvPr/>
          </p:nvGrpSpPr>
          <p:grpSpPr>
            <a:xfrm flipH="1">
              <a:off x="2089549" y="3522200"/>
              <a:ext cx="620738" cy="620738"/>
              <a:chOff x="2488406" y="1370012"/>
              <a:chExt cx="685800" cy="685800"/>
            </a:xfrm>
          </p:grpSpPr>
          <p:pic>
            <p:nvPicPr>
              <p:cNvPr id="109" name="Picture 108"/>
              <p:cNvPicPr>
                <a:picLocks noChangeAspect="1"/>
              </p:cNvPicPr>
              <p:nvPr/>
            </p:nvPicPr>
            <p:blipFill>
              <a:blip r:embed="rId4"/>
              <a:stretch>
                <a:fillRect/>
              </a:stretch>
            </p:blipFill>
            <p:spPr>
              <a:xfrm>
                <a:off x="2488406" y="1370012"/>
                <a:ext cx="685800" cy="685800"/>
              </a:xfrm>
              <a:prstGeom prst="rect">
                <a:avLst/>
              </a:prstGeom>
            </p:spPr>
          </p:pic>
          <p:pic>
            <p:nvPicPr>
              <p:cNvPr id="110" name="Picture 10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grpSp>
          <p:nvGrpSpPr>
            <p:cNvPr id="99" name="Group 98"/>
            <p:cNvGrpSpPr/>
            <p:nvPr/>
          </p:nvGrpSpPr>
          <p:grpSpPr>
            <a:xfrm flipH="1">
              <a:off x="5512789" y="3522200"/>
              <a:ext cx="620738" cy="620738"/>
              <a:chOff x="6765943" y="3967626"/>
              <a:chExt cx="914400" cy="914400"/>
            </a:xfrm>
          </p:grpSpPr>
          <p:pic>
            <p:nvPicPr>
              <p:cNvPr id="106" name="Picture 10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8103" y="4205624"/>
                <a:ext cx="444150" cy="439615"/>
              </a:xfrm>
              <a:prstGeom prst="rect">
                <a:avLst/>
              </a:prstGeom>
            </p:spPr>
          </p:pic>
          <p:pic>
            <p:nvPicPr>
              <p:cNvPr id="107" name="Picture 106"/>
              <p:cNvPicPr>
                <a:picLocks noChangeAspect="1"/>
              </p:cNvPicPr>
              <p:nvPr/>
            </p:nvPicPr>
            <p:blipFill>
              <a:blip r:embed="rId4"/>
              <a:stretch>
                <a:fillRect/>
              </a:stretch>
            </p:blipFill>
            <p:spPr>
              <a:xfrm>
                <a:off x="6765943" y="3967626"/>
                <a:ext cx="914400" cy="914400"/>
              </a:xfrm>
              <a:prstGeom prst="rect">
                <a:avLst/>
              </a:prstGeom>
            </p:spPr>
          </p:pic>
          <p:pic>
            <p:nvPicPr>
              <p:cNvPr id="108" name="Picture 10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6883442" y="4068426"/>
                <a:ext cx="679403" cy="731002"/>
              </a:xfrm>
              <a:prstGeom prst="rect">
                <a:avLst/>
              </a:prstGeom>
            </p:spPr>
          </p:pic>
        </p:grpSp>
        <p:sp>
          <p:nvSpPr>
            <p:cNvPr id="100" name="Text Placeholder 2"/>
            <p:cNvSpPr txBox="1">
              <a:spLocks/>
            </p:cNvSpPr>
            <p:nvPr/>
          </p:nvSpPr>
          <p:spPr>
            <a:xfrm flipH="1">
              <a:off x="5136045"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API</a:t>
              </a:r>
            </a:p>
          </p:txBody>
        </p:sp>
        <p:sp>
          <p:nvSpPr>
            <p:cNvPr id="101" name="Text Placeholder 2"/>
            <p:cNvSpPr txBox="1">
              <a:spLocks/>
            </p:cNvSpPr>
            <p:nvPr/>
          </p:nvSpPr>
          <p:spPr>
            <a:xfrm flipH="1">
              <a:off x="1697799" y="4281617"/>
              <a:ext cx="1371600" cy="457200"/>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App</a:t>
              </a:r>
            </a:p>
          </p:txBody>
        </p:sp>
        <p:sp>
          <p:nvSpPr>
            <p:cNvPr id="102" name="Text Placeholder 2"/>
            <p:cNvSpPr txBox="1">
              <a:spLocks/>
            </p:cNvSpPr>
            <p:nvPr/>
          </p:nvSpPr>
          <p:spPr>
            <a:xfrm flipH="1">
              <a:off x="6887294" y="4281617"/>
              <a:ext cx="1371600" cy="79891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chemeClr val="tx1"/>
                  </a:solidFill>
                  <a:latin typeface="+mj-lt"/>
                  <a:cs typeface="Arial"/>
                </a:rPr>
                <a:t>API Team</a:t>
              </a:r>
            </a:p>
          </p:txBody>
        </p:sp>
        <p:sp>
          <p:nvSpPr>
            <p:cNvPr id="103" name="Rounded Rectangle 102"/>
            <p:cNvSpPr/>
            <p:nvPr/>
          </p:nvSpPr>
          <p:spPr>
            <a:xfrm flipH="1">
              <a:off x="7139503" y="3360674"/>
              <a:ext cx="942692" cy="94395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mj-lt"/>
              </a:endParaRPr>
            </a:p>
          </p:txBody>
        </p:sp>
        <p:sp>
          <p:nvSpPr>
            <p:cNvPr id="104" name="Text Placeholder 2"/>
            <p:cNvSpPr txBox="1">
              <a:spLocks/>
            </p:cNvSpPr>
            <p:nvPr/>
          </p:nvSpPr>
          <p:spPr>
            <a:xfrm flipH="1">
              <a:off x="8820814" y="4281617"/>
              <a:ext cx="1207420" cy="457200"/>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0" b="1" dirty="0">
                  <a:solidFill>
                    <a:srgbClr val="FF4300"/>
                  </a:solidFill>
                  <a:latin typeface="+mj-lt"/>
                  <a:cs typeface="Arial"/>
                </a:rPr>
                <a:t>Backend</a:t>
              </a:r>
            </a:p>
          </p:txBody>
        </p:sp>
        <p:sp>
          <p:nvSpPr>
            <p:cNvPr id="105" name="TextBox 104"/>
            <p:cNvSpPr txBox="1"/>
            <p:nvPr/>
          </p:nvSpPr>
          <p:spPr>
            <a:xfrm>
              <a:off x="10890675" y="2540265"/>
              <a:ext cx="223474" cy="376015"/>
            </a:xfrm>
            <a:prstGeom prst="rect">
              <a:avLst/>
            </a:prstGeom>
            <a:noFill/>
          </p:spPr>
          <p:txBody>
            <a:bodyPr wrap="none" rtlCol="0">
              <a:spAutoFit/>
            </a:bodyPr>
            <a:lstStyle/>
            <a:p>
              <a:endParaRPr lang="en-US" sz="1050" dirty="0"/>
            </a:p>
          </p:txBody>
        </p:sp>
      </p:grpSp>
      <p:pic>
        <p:nvPicPr>
          <p:cNvPr id="111" name="Picture 110"/>
          <p:cNvPicPr>
            <a:picLocks noChangeAspect="1"/>
          </p:cNvPicPr>
          <p:nvPr/>
        </p:nvPicPr>
        <p:blipFill>
          <a:blip r:embed="rId7">
            <a:alphaModFix/>
          </a:blip>
          <a:stretch>
            <a:fillRect/>
          </a:stretch>
        </p:blipFill>
        <p:spPr>
          <a:xfrm flipH="1">
            <a:off x="538746" y="3455983"/>
            <a:ext cx="278114" cy="550623"/>
          </a:xfrm>
          <a:prstGeom prst="rect">
            <a:avLst/>
          </a:prstGeom>
        </p:spPr>
      </p:pic>
      <p:pic>
        <p:nvPicPr>
          <p:cNvPr id="112" name="Picture 1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07099" y="3434835"/>
            <a:ext cx="669525" cy="536253"/>
          </a:xfrm>
          <a:prstGeom prst="rect">
            <a:avLst/>
          </a:prstGeom>
        </p:spPr>
      </p:pic>
      <p:grpSp>
        <p:nvGrpSpPr>
          <p:cNvPr id="113" name="Group 112"/>
          <p:cNvGrpSpPr/>
          <p:nvPr/>
        </p:nvGrpSpPr>
        <p:grpSpPr>
          <a:xfrm>
            <a:off x="7546647" y="3389236"/>
            <a:ext cx="794141" cy="641099"/>
            <a:chOff x="7924783" y="1997046"/>
            <a:chExt cx="965728" cy="1038138"/>
          </a:xfrm>
        </p:grpSpPr>
        <p:pic>
          <p:nvPicPr>
            <p:cNvPr id="114" name="Picture 1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24783" y="2177414"/>
              <a:ext cx="857770" cy="857770"/>
            </a:xfrm>
            <a:prstGeom prst="rect">
              <a:avLst/>
            </a:prstGeom>
          </p:spPr>
        </p:pic>
        <p:sp>
          <p:nvSpPr>
            <p:cNvPr id="115" name="Rectangle 114"/>
            <p:cNvSpPr/>
            <p:nvPr/>
          </p:nvSpPr>
          <p:spPr>
            <a:xfrm>
              <a:off x="8568986" y="2392930"/>
              <a:ext cx="181437" cy="353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endParaRPr>
            </a:p>
          </p:txBody>
        </p:sp>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5792" y="1997046"/>
              <a:ext cx="724719" cy="724719"/>
            </a:xfrm>
            <a:prstGeom prst="rect">
              <a:avLst/>
            </a:prstGeom>
          </p:spPr>
        </p:pic>
      </p:grpSp>
      <p:sp>
        <p:nvSpPr>
          <p:cNvPr id="22" name="Right Arrow 21"/>
          <p:cNvSpPr/>
          <p:nvPr/>
        </p:nvSpPr>
        <p:spPr>
          <a:xfrm>
            <a:off x="774294" y="1045698"/>
            <a:ext cx="3699495" cy="445770"/>
          </a:xfrm>
          <a:prstGeom prst="rightArrow">
            <a:avLst>
              <a:gd name="adj1" fmla="val 7500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b="1" dirty="0">
                <a:solidFill>
                  <a:schemeClr val="bg1"/>
                </a:solidFill>
              </a:rPr>
              <a:t>Consumption</a:t>
            </a:r>
            <a:endParaRPr lang="en-US" sz="1500" b="1" dirty="0">
              <a:solidFill>
                <a:schemeClr val="bg1"/>
              </a:solidFill>
            </a:endParaRPr>
          </a:p>
        </p:txBody>
      </p:sp>
      <p:sp>
        <p:nvSpPr>
          <p:cNvPr id="122" name="Right Arrow 121"/>
          <p:cNvSpPr/>
          <p:nvPr/>
        </p:nvSpPr>
        <p:spPr>
          <a:xfrm flipH="1">
            <a:off x="4488202" y="1045698"/>
            <a:ext cx="4094208" cy="445770"/>
          </a:xfrm>
          <a:prstGeom prst="rightArrow">
            <a:avLst>
              <a:gd name="adj1" fmla="val 7500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b="1" dirty="0">
                <a:solidFill>
                  <a:srgbClr val="FFFFFF"/>
                </a:solidFill>
              </a:rPr>
              <a:t>Exposure</a:t>
            </a:r>
            <a:endParaRPr lang="en-US" sz="1050" b="1" dirty="0">
              <a:solidFill>
                <a:srgbClr val="FFFFFF"/>
              </a:solidFill>
            </a:endParaRPr>
          </a:p>
        </p:txBody>
      </p:sp>
      <p:sp>
        <p:nvSpPr>
          <p:cNvPr id="3" name="Left-Right Arrow 2"/>
          <p:cNvSpPr/>
          <p:nvPr/>
        </p:nvSpPr>
        <p:spPr>
          <a:xfrm>
            <a:off x="661464" y="2882444"/>
            <a:ext cx="7960304" cy="434519"/>
          </a:xfrm>
          <a:prstGeom prst="leftRightArrow">
            <a:avLst>
              <a:gd name="adj1" fmla="val 69926"/>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b="1" dirty="0">
                <a:solidFill>
                  <a:srgbClr val="FFFFFF"/>
                </a:solidFill>
              </a:rPr>
              <a:t>End-to-End Security, Monitoring, Control</a:t>
            </a:r>
          </a:p>
        </p:txBody>
      </p:sp>
      <p:cxnSp>
        <p:nvCxnSpPr>
          <p:cNvPr id="38" name="Straight Connector 37"/>
          <p:cNvCxnSpPr/>
          <p:nvPr/>
        </p:nvCxnSpPr>
        <p:spPr>
          <a:xfrm>
            <a:off x="8658570" y="1066971"/>
            <a:ext cx="0" cy="228910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9" name="Donut 38"/>
          <p:cNvSpPr/>
          <p:nvPr/>
        </p:nvSpPr>
        <p:spPr>
          <a:xfrm>
            <a:off x="2666620" y="3244744"/>
            <a:ext cx="1250132" cy="1251425"/>
          </a:xfrm>
          <a:prstGeom prst="donut">
            <a:avLst>
              <a:gd name="adj" fmla="val 3316"/>
            </a:avLst>
          </a:prstGeom>
          <a:solidFill>
            <a:srgbClr val="00B0F0"/>
          </a:solidFill>
          <a:ln w="12700"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25" dirty="0">
              <a:solidFill>
                <a:srgbClr val="5A5A5A"/>
              </a:solidFill>
            </a:endParaRPr>
          </a:p>
        </p:txBody>
      </p:sp>
    </p:spTree>
    <p:extLst>
      <p:ext uri="{BB962C8B-B14F-4D97-AF65-F5344CB8AC3E}">
        <p14:creationId xmlns:p14="http://schemas.microsoft.com/office/powerpoint/2010/main" val="3961537063"/>
      </p:ext>
    </p:extLst>
  </p:cSld>
  <p:clrMapOvr>
    <a:masterClrMapping/>
  </p:clrMapOvr>
</p:sld>
</file>

<file path=ppt/theme/theme1.xml><?xml version="1.0" encoding="utf-8"?>
<a:theme xmlns:a="http://schemas.openxmlformats.org/drawingml/2006/main"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i-Weekly Status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5253</Words>
  <Application>Microsoft Macintosh PowerPoint</Application>
  <PresentationFormat>On-screen Show (16:9)</PresentationFormat>
  <Paragraphs>724</Paragraphs>
  <Slides>51</Slides>
  <Notes>27</Notes>
  <HiddenSlides>6</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51</vt:i4>
      </vt:variant>
    </vt:vector>
  </HeadingPairs>
  <TitlesOfParts>
    <vt:vector size="61" baseType="lpstr">
      <vt:lpstr>Arial</vt:lpstr>
      <vt:lpstr>Google Sans</vt:lpstr>
      <vt:lpstr>Tahoma</vt:lpstr>
      <vt:lpstr>Gill Sans</vt:lpstr>
      <vt:lpstr>Google Sans Medium</vt:lpstr>
      <vt:lpstr>Roboto</vt:lpstr>
      <vt:lpstr>Helvetica Neue Light</vt:lpstr>
      <vt:lpstr>Google</vt:lpstr>
      <vt:lpstr>Bi-Weekly Status Template</vt:lpstr>
      <vt:lpstr>Google</vt:lpstr>
      <vt:lpstr>DIU-AETC Pilot Training Transformation</vt:lpstr>
      <vt:lpstr>PowerPoint Presentation</vt:lpstr>
      <vt:lpstr>High-Level Introduction</vt:lpstr>
      <vt:lpstr>The Core Design Principle: “API First”</vt:lpstr>
      <vt:lpstr>“API First” Goals</vt:lpstr>
      <vt:lpstr>API Value Chain – App Developer is the “primary” User / Actor</vt:lpstr>
      <vt:lpstr>Apigee Edge Primary Services</vt:lpstr>
      <vt:lpstr>Apigee Edge - API Services</vt:lpstr>
      <vt:lpstr>End-to-End Benefits</vt:lpstr>
      <vt:lpstr>Protocol Mediation and Mobile Optimization</vt:lpstr>
      <vt:lpstr>Configuration or Coding… or Both</vt:lpstr>
      <vt:lpstr>Apigee Edge – Analytics Services</vt:lpstr>
      <vt:lpstr>Analytics Services Dashboard</vt:lpstr>
      <vt:lpstr>Custom Reporting</vt:lpstr>
      <vt:lpstr>Exporting Statistics</vt:lpstr>
      <vt:lpstr>Apigee Edge – Developer Services</vt:lpstr>
      <vt:lpstr>PowerPoint Presentation</vt:lpstr>
      <vt:lpstr>Onboard your developers via self service</vt:lpstr>
      <vt:lpstr>Customize the Developer Experience</vt:lpstr>
      <vt:lpstr>Provide developers with their own analytics</vt:lpstr>
      <vt:lpstr>Architectural Details</vt:lpstr>
      <vt:lpstr>Overview</vt:lpstr>
      <vt:lpstr>Architecture (High level)</vt:lpstr>
      <vt:lpstr>Architecture (High level)</vt:lpstr>
      <vt:lpstr>Architecture (Component View)</vt:lpstr>
      <vt:lpstr>Security Architecture</vt:lpstr>
      <vt:lpstr>Delivering a secure App and API infrastructure</vt:lpstr>
      <vt:lpstr>Concepts</vt:lpstr>
      <vt:lpstr>Apigee concepts in a nutshell</vt:lpstr>
      <vt:lpstr>API Proxies and Policies</vt:lpstr>
      <vt:lpstr>Key Terms</vt:lpstr>
      <vt:lpstr>Developers and Apps</vt:lpstr>
      <vt:lpstr>API Security</vt:lpstr>
      <vt:lpstr>Security for Apigee Edge Users</vt:lpstr>
      <vt:lpstr>API Proxy and Target Endpoints</vt:lpstr>
      <vt:lpstr>API Proxy Flows</vt:lpstr>
      <vt:lpstr>The power of policies</vt:lpstr>
      <vt:lpstr>The “processing pipeline” is powerful and flexible</vt:lpstr>
      <vt:lpstr>Variables and Conditions</vt:lpstr>
      <vt:lpstr>Controlling Apigee Edge using Mgmt APIs</vt:lpstr>
      <vt:lpstr>Controlling Apigee Edge using Mgmt APIs</vt:lpstr>
      <vt:lpstr>API Design Goals</vt:lpstr>
      <vt:lpstr>Want more information?</vt:lpstr>
      <vt:lpstr>Questions?</vt:lpstr>
      <vt:lpstr>Appendix</vt:lpstr>
      <vt:lpstr>PowerPoint Presentation</vt:lpstr>
      <vt:lpstr>Module Topics</vt:lpstr>
      <vt:lpstr>[Title]</vt:lpstr>
      <vt:lpstr>API Value Chain</vt:lpstr>
      <vt:lpstr>Node.js for building new APIs</vt:lpstr>
      <vt:lpstr>End-to-End 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DIU-AETC Pilot Training Transformation</dc:title>
  <cp:lastModifiedBy>Terrance David</cp:lastModifiedBy>
  <cp:revision>20</cp:revision>
  <dcterms:modified xsi:type="dcterms:W3CDTF">2022-04-18T17:19:22Z</dcterms:modified>
</cp:coreProperties>
</file>